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9144000" cy="5143500" type="screen16x9"/>
  <p:notesSz cx="6858000" cy="9144000"/>
  <p:embeddedFontLst>
    <p:embeddedFont>
      <p:font typeface="Overpass Black" panose="020B0604020202020204" charset="0"/>
      <p:bold r:id="rId76"/>
      <p:boldItalic r:id="rId77"/>
    </p:embeddedFont>
    <p:embeddedFont>
      <p:font typeface="Maven Pro" panose="020B0604020202020204" charset="0"/>
      <p:regular r:id="rId78"/>
      <p:bold r:id="rId79"/>
    </p:embeddedFont>
    <p:embeddedFont>
      <p:font typeface="Overpass" panose="020B0604020202020204" charset="0"/>
      <p:regular r:id="rId80"/>
      <p:bold r:id="rId81"/>
      <p:italic r:id="rId82"/>
      <p:boldItalic r:id="rId83"/>
    </p:embeddedFont>
    <p:embeddedFont>
      <p:font typeface="Barlow Semi Condensed" panose="020B0604020202020204" charset="0"/>
      <p:regular r:id="rId84"/>
      <p:bold r:id="rId85"/>
      <p:italic r:id="rId86"/>
      <p:boldItalic r:id="rId87"/>
    </p:embeddedFont>
    <p:embeddedFont>
      <p:font typeface="Fira Sans Extra Condensed Medium" panose="020B0604020202020204" charset="0"/>
      <p:regular r:id="rId88"/>
      <p:bold r:id="rId89"/>
      <p:italic r:id="rId90"/>
      <p:boldItalic r:id="rId91"/>
    </p:embeddedFont>
    <p:embeddedFont>
      <p:font typeface="Share Tech" panose="020B0604020202020204" charset="0"/>
      <p:regular r:id="rId92"/>
    </p:embeddedFont>
    <p:embeddedFont>
      <p:font typeface="Maven Pro Regular" panose="020B0604020202020204" charset="0"/>
      <p:bold r:id="rId93"/>
    </p:embeddedFont>
    <p:embeddedFont>
      <p:font typeface="Roboto" panose="020B0604020202020204" charset="0"/>
      <p:regular r:id="rId94"/>
      <p:bold r:id="rId95"/>
      <p:italic r:id="rId96"/>
      <p:boldItalic r:id="rId97"/>
    </p:embeddedFont>
    <p:embeddedFont>
      <p:font typeface="Fira Sans Condensed Medium" panose="020B0604020202020204" charset="0"/>
      <p:regular r:id="rId98"/>
      <p:bold r:id="rId99"/>
      <p:italic r:id="rId100"/>
      <p:boldItalic r:id="rId101"/>
    </p:embeddedFont>
    <p:embeddedFont>
      <p:font typeface="Advent Pro SemiBold" panose="020B0604020202020204" charset="0"/>
      <p:regular r:id="rId102"/>
      <p:bold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407E1-D1C9-46E4-A4D8-4BA41A472BE5}">
  <a:tblStyle styleId="{83E407E1-D1C9-46E4-A4D8-4BA41A472B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102" Type="http://schemas.openxmlformats.org/officeDocument/2006/relationships/font" Target="fonts/font27.fntdata"/><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font" Target="fonts/font24.fntdata"/><Relationship Id="rId101"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font" Target="fonts/font22.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100" Type="http://schemas.openxmlformats.org/officeDocument/2006/relationships/font" Target="fonts/font25.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182374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lary.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morning prof and friends, we are from team 6 and my group consists of Yi Shan, Harvinder, Edward, Daniel, and myself, Amanda. Our main objective for this presentation is to embed analytics into job embeddedness theory. </a:t>
            </a:r>
            <a:endParaRPr/>
          </a:p>
        </p:txBody>
      </p:sp>
    </p:spTree>
    <p:extLst>
      <p:ext uri="{BB962C8B-B14F-4D97-AF65-F5344CB8AC3E}">
        <p14:creationId xmlns:p14="http://schemas.microsoft.com/office/powerpoint/2010/main" val="234677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9f0c413e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9f0c413e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We start the data cleaning process by checking for rows that are entirely duplicates of each other. </a:t>
            </a:r>
            <a:r>
              <a:rPr lang="en">
                <a:solidFill>
                  <a:schemeClr val="dk1"/>
                </a:solidFill>
                <a:latin typeface="Barlow Semi Condensed"/>
                <a:ea typeface="Barlow Semi Condensed"/>
                <a:cs typeface="Barlow Semi Condensed"/>
                <a:sym typeface="Barlow Semi Condensed"/>
              </a:rPr>
              <a:t>We chose to drop all duplicated rows instead of keeping one unique row of each duplicated set as we are unsure of how the error arises so it is better to be prudent. </a:t>
            </a:r>
            <a:endParaRPr>
              <a:solidFill>
                <a:schemeClr val="dk1"/>
              </a:solidFill>
              <a:latin typeface="Barlow Semi Condensed"/>
              <a:ea typeface="Barlow Semi Condensed"/>
              <a:cs typeface="Barlow Semi Condensed"/>
              <a:sym typeface="Barlow Semi Condensed"/>
            </a:endParaRPr>
          </a:p>
          <a:p>
            <a:pPr marL="0" lvl="0" indent="0" algn="l" rtl="0">
              <a:spcBef>
                <a:spcPts val="0"/>
              </a:spcBef>
              <a:spcAft>
                <a:spcPts val="0"/>
              </a:spcAft>
              <a:buNone/>
            </a:pPr>
            <a:endParaRPr>
              <a:solidFill>
                <a:schemeClr val="dk1"/>
              </a:solidFill>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solidFill>
                  <a:schemeClr val="dk1"/>
                </a:solidFill>
                <a:latin typeface="Barlow Semi Condensed"/>
                <a:ea typeface="Barlow Semi Condensed"/>
                <a:cs typeface="Barlow Semi Condensed"/>
                <a:sym typeface="Barlow Semi Condensed"/>
              </a:rPr>
              <a:t>After checking for duplicate values, we note that there are values like “test”, “test 456”. We reasoned that these values are likely to be inserted into the dataset during system testing. Tests values are dropped since they are not genuine records of employees. </a:t>
            </a:r>
            <a:endParaRPr>
              <a:solidFill>
                <a:schemeClr val="dk1"/>
              </a:solidFill>
              <a:latin typeface="Barlow Semi Condensed"/>
              <a:ea typeface="Barlow Semi Condensed"/>
              <a:cs typeface="Barlow Semi Condensed"/>
              <a:sym typeface="Barlow Semi Condensed"/>
            </a:endParaRPr>
          </a:p>
          <a:p>
            <a:pPr marL="0" lvl="0" indent="0" algn="l" rtl="0">
              <a:spcBef>
                <a:spcPts val="0"/>
              </a:spcBef>
              <a:spcAft>
                <a:spcPts val="0"/>
              </a:spcAft>
              <a:buNone/>
            </a:pPr>
            <a:endParaRPr>
              <a:solidFill>
                <a:schemeClr val="dk1"/>
              </a:solidFill>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solidFill>
                  <a:schemeClr val="dk1"/>
                </a:solidFill>
                <a:latin typeface="Barlow Semi Condensed"/>
                <a:ea typeface="Barlow Semi Condensed"/>
                <a:cs typeface="Barlow Semi Condensed"/>
                <a:sym typeface="Barlow Semi Condensed"/>
              </a:rPr>
              <a:t>Aside from test values, we also found strange values like ????. What is more important is that these values are found in Application.ID column. As we know, during the usual hiring process, an applicant would have to submit their application before they are considered for employment in the company. Therefore, the subsequent records of the employee are dependent on the existence of Application.ID. All in all, Application.ID is important and we apply a more stringent rule to clean it which is to drop the row relating to invalid values. </a:t>
            </a:r>
            <a:endParaRPr>
              <a:solidFill>
                <a:schemeClr val="dk1"/>
              </a:solidFill>
              <a:latin typeface="Barlow Semi Condensed"/>
              <a:ea typeface="Barlow Semi Condensed"/>
              <a:cs typeface="Barlow Semi Condensed"/>
              <a:sym typeface="Barlow Semi Condensed"/>
            </a:endParaRPr>
          </a:p>
          <a:p>
            <a:pPr marL="0" lvl="0" indent="0" algn="l" rtl="0">
              <a:spcBef>
                <a:spcPts val="0"/>
              </a:spcBef>
              <a:spcAft>
                <a:spcPts val="0"/>
              </a:spcAft>
              <a:buNone/>
            </a:pPr>
            <a:endParaRPr>
              <a:solidFill>
                <a:schemeClr val="dk1"/>
              </a:solidFill>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solidFill>
                  <a:schemeClr val="dk1"/>
                </a:solidFill>
                <a:latin typeface="Barlow Semi Condensed"/>
                <a:ea typeface="Barlow Semi Condensed"/>
                <a:cs typeface="Barlow Semi Condensed"/>
                <a:sym typeface="Barlow Semi Condensed"/>
              </a:rPr>
              <a:t>This stringency is in comparison with the non-identifier columns that are simply dropped in step 4. For example, we noted that multiple values of “Marketing” are present within the EmployeeCount column which is irregular since that column mostly contain the value of 1. However, we do not drop these rows because unlike Application.ID, EmployeeCount is not a unique identifier and its irregularity does not render the entire row invalid. </a:t>
            </a:r>
            <a:endParaRPr>
              <a:solidFill>
                <a:schemeClr val="dk1"/>
              </a:solidFill>
              <a:latin typeface="Barlow Semi Condensed"/>
              <a:ea typeface="Barlow Semi Condensed"/>
              <a:cs typeface="Barlow Semi Condensed"/>
              <a:sym typeface="Barlow Semi Condensed"/>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45948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9f0c413e4b_8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9f0c413e4b_8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After dropping unnecessary columns, we checked for illogical values in the remaining columns. Details are in slide 12 → GO SLIDE 12 </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latin typeface="Barlow Semi Condensed"/>
                <a:ea typeface="Barlow Semi Condensed"/>
                <a:cs typeface="Barlow Semi Condensed"/>
                <a:sym typeface="Barlow Semi Condensed"/>
              </a:rPr>
              <a:t>After dealing with illogical values, we proceeded to clean NA and missing values.  </a:t>
            </a:r>
            <a:r>
              <a:rPr lang="en">
                <a:solidFill>
                  <a:schemeClr val="dk1"/>
                </a:solidFill>
                <a:latin typeface="Barlow Semi Condensed"/>
                <a:ea typeface="Barlow Semi Condensed"/>
                <a:cs typeface="Barlow Semi Condensed"/>
                <a:sym typeface="Barlow Semi Condensed"/>
              </a:rPr>
              <a:t>Details are in slide 13 </a:t>
            </a:r>
            <a:r>
              <a:rPr lang="en">
                <a:latin typeface="Barlow Semi Condensed"/>
                <a:ea typeface="Barlow Semi Condensed"/>
                <a:cs typeface="Barlow Semi Condensed"/>
                <a:sym typeface="Barlow Semi Condensed"/>
              </a:rPr>
              <a:t>→ GO SLIDE 13</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latin typeface="Barlow Semi Condensed"/>
                <a:ea typeface="Barlow Semi Condensed"/>
                <a:cs typeface="Barlow Semi Condensed"/>
                <a:sym typeface="Barlow Semi Condensed"/>
              </a:rPr>
              <a:t>Last but not least, we did a final verification on the dataset and reperformed the check for illogical values and dropped any additional invalid rows. </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latin typeface="Barlow Semi Condensed"/>
                <a:ea typeface="Barlow Semi Condensed"/>
                <a:cs typeface="Barlow Semi Condensed"/>
                <a:sym typeface="Barlow Semi Condensed"/>
              </a:rPr>
              <a:t>With this, we ended our data cleaning process and this dataset is exported to CSV. </a:t>
            </a:r>
            <a:endParaRPr>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2620028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a65a1b8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a65a1b8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We listed out some illogical conditions. These illogical conditions can classified into two groups which are years and rate. So the first few rows relate to years. Something to point out is that for the third last row, we check for TotalWorkingYears &gt; Age - 18. The expression [Age - 18] represents the maximum number of years an employee could possibly work. And why 18, so that is an assumption made by our group that the earliest age an employee could start work is 18, and also because in the dataset there is a column named Over18. </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latin typeface="Barlow Semi Condensed"/>
                <a:ea typeface="Barlow Semi Condensed"/>
                <a:cs typeface="Barlow Semi Condensed"/>
                <a:sym typeface="Barlow Semi Condensed"/>
              </a:rPr>
              <a:t>These illogical values are common-sense outliers which are also dropped. </a:t>
            </a:r>
            <a:endParaRPr>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2841730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a65a1b8fa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a65a1b8fa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Firstly, we differentiated between NA &amp; missing values that arise from missing values in dataset vs forced coercion. Forced coercion happens when we tried to set appropriate data types but the value is of a different data type e.g. it is supposed to be an integer but a character is found there. For NA &amp; missing values from forced coercion, they are dropped since it would mean it is an invalid value. </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latin typeface="Barlow Semi Condensed"/>
                <a:ea typeface="Barlow Semi Condensed"/>
                <a:cs typeface="Barlow Semi Condensed"/>
                <a:sym typeface="Barlow Semi Condensed"/>
              </a:rPr>
              <a:t>Next, for the remaining NA and missing values, we clean each column individually. We inspected the rows with NA values to determine if the error is systematic or at random. If it is a systematic error, we would replace the value with the subgroup’s mode or mean whereas for random error, we would replace the value with population’s mode or mean. </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latin typeface="Barlow Semi Condensed"/>
                <a:ea typeface="Barlow Semi Condensed"/>
                <a:cs typeface="Barlow Semi Condensed"/>
                <a:sym typeface="Barlow Semi Condensed"/>
              </a:rPr>
              <a:t>Generally, for categorical variables. The missing value is replaced with mode and unreasonable or inconsistent cateogry are removed.</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latin typeface="Barlow Semi Condensed"/>
                <a:ea typeface="Barlow Semi Condensed"/>
                <a:cs typeface="Barlow Semi Condensed"/>
                <a:sym typeface="Barlow Semi Condensed"/>
              </a:rPr>
              <a:t>For continuous variable, the missing value is replaced with mean. </a:t>
            </a:r>
            <a:endParaRPr>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4011560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691981df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a691981df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With the cleaned dataset, we generated a correlation matrix. The purpose of the correlation matrix is to checked for potential x variables that are more closely related to the y variable of each component. Shown on the slide is the insights obtained from the correlation matrix.  </a:t>
            </a:r>
            <a:endParaRPr>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521558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a691981df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a691981df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Based on the insights from correlation matrix, three data tables for each component of the job embeddedness theory are drawn up. </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latin typeface="Barlow Semi Condensed"/>
                <a:ea typeface="Barlow Semi Condensed"/>
                <a:cs typeface="Barlow Semi Condensed"/>
                <a:sym typeface="Barlow Semi Condensed"/>
              </a:rPr>
              <a:t>For each data table, we did a train-test split with a split ratio of 0.7 and set.seed to ensure the same train &amp; test data each time the code runs. </a:t>
            </a:r>
            <a:endParaRPr>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98994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9f0c413e4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9f0c413e4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714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a691981dfd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a691981dfd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219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9f0c413e4b_5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9f0c413e4b_5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358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3f03005b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3f03005b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02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9f0c413e4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9f0c413e4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will the the content outline for today’s presentation. </a:t>
            </a:r>
            <a:endParaRPr/>
          </a:p>
        </p:txBody>
      </p:sp>
    </p:spTree>
    <p:extLst>
      <p:ext uri="{BB962C8B-B14F-4D97-AF65-F5344CB8AC3E}">
        <p14:creationId xmlns:p14="http://schemas.microsoft.com/office/powerpoint/2010/main" val="425921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53f03005b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53f03005b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590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53f03005b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53f03005b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187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9fc49d3854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9fc49d3854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712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53f03005b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53f03005b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91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9fc49d3854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9fc49d3854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150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53f03005b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53f03005b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834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3f03005b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3f03005b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921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3f03005b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3f03005b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422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53f03005b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53f03005b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693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53f03005b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53f03005b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81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9f0c413e4b_8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9f0c413e4b_8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the problem. </a:t>
            </a:r>
            <a:endParaRPr/>
          </a:p>
        </p:txBody>
      </p:sp>
    </p:spTree>
    <p:extLst>
      <p:ext uri="{BB962C8B-B14F-4D97-AF65-F5344CB8AC3E}">
        <p14:creationId xmlns:p14="http://schemas.microsoft.com/office/powerpoint/2010/main" val="1119650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53f03005b0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53f03005b0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605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3f03005b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3f03005b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587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53f03005b0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53f03005b0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08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53f03005b0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53f03005b0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585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a691981dfd_3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a691981dfd_3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188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9f0c413e4b_8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9f0c413e4b_8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869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9f0c413e4b_8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9f0c413e4b_8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Least involved tend to be youngest, centred around 30</a:t>
            </a:r>
            <a:endParaRPr/>
          </a:p>
          <a:p>
            <a:pPr marL="0" lvl="0" indent="0" algn="l" rtl="0">
              <a:spcBef>
                <a:spcPts val="0"/>
              </a:spcBef>
              <a:spcAft>
                <a:spcPts val="0"/>
              </a:spcAft>
              <a:buNone/>
            </a:pPr>
            <a:r>
              <a:rPr lang="en"/>
              <a:t>Most involved tend to be older, centred around 40</a:t>
            </a:r>
            <a:endParaRPr/>
          </a:p>
          <a:p>
            <a:pPr marL="0" lvl="0" indent="0" algn="l" rtl="0">
              <a:spcBef>
                <a:spcPts val="0"/>
              </a:spcBef>
              <a:spcAft>
                <a:spcPts val="0"/>
              </a:spcAft>
              <a:buNone/>
            </a:pPr>
            <a:r>
              <a:rPr lang="en"/>
              <a:t>Senior employees (above age 50) tend to be highly or very highly involved in their jobs</a:t>
            </a:r>
            <a:endParaRPr/>
          </a:p>
        </p:txBody>
      </p:sp>
    </p:spTree>
    <p:extLst>
      <p:ext uri="{BB962C8B-B14F-4D97-AF65-F5344CB8AC3E}">
        <p14:creationId xmlns:p14="http://schemas.microsoft.com/office/powerpoint/2010/main" val="4021390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f0c413e4b_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f0c413e4b_8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234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9f0c413e4b_8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9f0c413e4b_8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726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9f0c413e4b_8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9f0c413e4b_8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35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dk1"/>
                </a:solidFill>
              </a:rPr>
              <a:t>Let us all first understand White Rock’s problem. Employee turnover rates at investment and asset management companies have risen rapidly over the years. This holds true even during the current covid-19 pandemic where employee turnover rates have not declined. This may be due to better job opportunities.</a:t>
            </a:r>
            <a:endParaRPr>
              <a:solidFill>
                <a:schemeClr val="dk1"/>
              </a:solidFill>
            </a:endParaRPr>
          </a:p>
          <a:p>
            <a:pPr marL="0" lvl="0" indent="0" algn="just" rtl="0">
              <a:lnSpc>
                <a:spcPct val="115000"/>
              </a:lnSpc>
              <a:spcBef>
                <a:spcPts val="1200"/>
              </a:spcBef>
              <a:spcAft>
                <a:spcPts val="1200"/>
              </a:spcAft>
              <a:buNone/>
            </a:pPr>
            <a:r>
              <a:rPr lang="en">
                <a:solidFill>
                  <a:schemeClr val="dk1"/>
                </a:solidFill>
              </a:rPr>
              <a:t>In order to stay competitive in the asset management industry, White Rock cannot afford to lose its best employees. Currently, based on assumption, White Rock faces an issue of employee retention as it is unable to easily identify employees that have higher flight risk. Therefore, White Rock requires a solution which is able to identify current, as well as predict future high flight risk individuals based on employee factors.</a:t>
            </a:r>
            <a:endParaRPr>
              <a:solidFill>
                <a:schemeClr val="dk1"/>
              </a:solidFill>
            </a:endParaRPr>
          </a:p>
        </p:txBody>
      </p:sp>
    </p:spTree>
    <p:extLst>
      <p:ext uri="{BB962C8B-B14F-4D97-AF65-F5344CB8AC3E}">
        <p14:creationId xmlns:p14="http://schemas.microsoft.com/office/powerpoint/2010/main" val="750084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9f0c413e4b_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9f0c413e4b_8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9182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a691981dfd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a691981dfd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CART for categorical Y variable (JobInvolvement1) → Classification tree</a:t>
            </a:r>
            <a:endParaRPr/>
          </a:p>
        </p:txBody>
      </p:sp>
    </p:spTree>
    <p:extLst>
      <p:ext uri="{BB962C8B-B14F-4D97-AF65-F5344CB8AC3E}">
        <p14:creationId xmlns:p14="http://schemas.microsoft.com/office/powerpoint/2010/main" val="3467070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a662259fa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a662259fa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CART algorithm will consider and test all x variables and their possible values to determine the best binary splits, which eventually results in the generation of the most possible purest child node, on average. The process continues until a predetermined stopping criteria is met (terminal nodes are 100% pure, number of observations in each terminal node hits the pre-specified minimum.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Minsplit = 12 → minimum 12 observations in each node before a split can occur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CP = 0 → to allow the tree to grow to the maximum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The result will be an overfitted tree → model to be complex and difficult to interpret → poor test set performance. </a:t>
            </a:r>
            <a:endParaRPr/>
          </a:p>
        </p:txBody>
      </p:sp>
    </p:spTree>
    <p:extLst>
      <p:ext uri="{BB962C8B-B14F-4D97-AF65-F5344CB8AC3E}">
        <p14:creationId xmlns:p14="http://schemas.microsoft.com/office/powerpoint/2010/main" val="19709621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a662259fa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a662259fa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737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a662259fa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a662259fa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Plotcp = plot CV errors with its corresponding prune triggers (CP)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observe the optimal tree → unclear</a:t>
            </a:r>
            <a:endParaRPr/>
          </a:p>
        </p:txBody>
      </p:sp>
    </p:spTree>
    <p:extLst>
      <p:ext uri="{BB962C8B-B14F-4D97-AF65-F5344CB8AC3E}">
        <p14:creationId xmlns:p14="http://schemas.microsoft.com/office/powerpoint/2010/main" val="3428007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9f0c413e4b_5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9f0c413e4b_5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 = 47 → 47th prune sequence will give us the optimal tree</a:t>
            </a:r>
            <a:endParaRPr/>
          </a:p>
        </p:txBody>
      </p:sp>
    </p:spTree>
    <p:extLst>
      <p:ext uri="{BB962C8B-B14F-4D97-AF65-F5344CB8AC3E}">
        <p14:creationId xmlns:p14="http://schemas.microsoft.com/office/powerpoint/2010/main" val="4240657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a662259fab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a662259fa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Plotcp and Printcp</a:t>
            </a:r>
            <a:endParaRPr/>
          </a:p>
        </p:txBody>
      </p:sp>
    </p:spTree>
    <p:extLst>
      <p:ext uri="{BB962C8B-B14F-4D97-AF65-F5344CB8AC3E}">
        <p14:creationId xmlns:p14="http://schemas.microsoft.com/office/powerpoint/2010/main" val="1811047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a662259fab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a662259fa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528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a691981dfd_3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a691981dfd_3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1835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a662259fa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a662259fa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89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 employee turnover poses a significant problem as great personalized clientele experience is essential in the </a:t>
            </a:r>
            <a:r>
              <a:rPr lang="en">
                <a:solidFill>
                  <a:schemeClr val="dk1"/>
                </a:solidFill>
              </a:rPr>
              <a:t>asset management industry</a:t>
            </a:r>
            <a:r>
              <a:rPr lang="en"/>
              <a:t> provided by the employees. Moreover, replacing an employee incurs high turnover costs of up to millions, and having a high employee turnover will negatively influence other employees’ morale causing other employees to leave too hence further increasing the turnover rate.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assuming 1000 employees, turnover rate of 16.7% (from a source </a:t>
            </a:r>
            <a:r>
              <a:rPr lang="en" sz="1050">
                <a:solidFill>
                  <a:srgbClr val="1A73E8"/>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salary.com</a:t>
            </a:r>
            <a:r>
              <a:rPr lang="en" sz="1050">
                <a:solidFill>
                  <a:srgbClr val="3C4043"/>
                </a:solidFill>
                <a:highlight>
                  <a:srgbClr val="FFFFFF"/>
                </a:highlight>
                <a:latin typeface="Roboto"/>
                <a:ea typeface="Roboto"/>
                <a:cs typeface="Roboto"/>
                <a:sym typeface="Roboto"/>
              </a:rPr>
              <a:t>), average monthly salary of $50k a year, estimated turnover costs would be 1.5x</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1.5 * 167 * 50k</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 12.5 mil</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0817947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a662259fab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a662259fab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Employees (senior management) who are receiving relatively higher remuneration are however the less satisfied with their jobs compared to employees who are paid lower.</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06448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a662259fab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a662259fab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Current demographic: around age 20 to 35? (total working years = 10)</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Ideal demographic: include more senior employees (&gt;age 35) ( total working years &gt; 10) → exemplified by the more different distribution for employees having worked &gt;10 years in total</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9667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a662259fab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a662259fab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000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a691981dfd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a691981dfd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CART for categorical Y variable (JobInvolvement1) → Classification tree</a:t>
            </a:r>
            <a:endParaRPr/>
          </a:p>
        </p:txBody>
      </p:sp>
    </p:spTree>
    <p:extLst>
      <p:ext uri="{BB962C8B-B14F-4D97-AF65-F5344CB8AC3E}">
        <p14:creationId xmlns:p14="http://schemas.microsoft.com/office/powerpoint/2010/main" val="2271734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a662259fab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a662259fab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CART algorithm will consider and test all x variables and their possible values to determine the best binary splits, which eventually results in the generation of the most possible purest child node, on average. The process continues until a predetermined stopping criteria is met (terminal nodes are 100% pure, number of observations in each terminal node hits the pre-specified minimum.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Minsplit = 12 → minimum 12 observations in each node before a split can occur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CP = 0 → to allow the tree to grow to the maximum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result will be an overfitted tree → model to be complex and difficult to interpret → poor test set performance.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372929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a662259fab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a662259fab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77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a662259fab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a662259fab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Plotcp = plot CV errors with its corresponding prune triggers (CP)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observe the optimal tree → unclear</a:t>
            </a:r>
            <a:endParaRPr/>
          </a:p>
        </p:txBody>
      </p:sp>
    </p:spTree>
    <p:extLst>
      <p:ext uri="{BB962C8B-B14F-4D97-AF65-F5344CB8AC3E}">
        <p14:creationId xmlns:p14="http://schemas.microsoft.com/office/powerpoint/2010/main" val="34217176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a662259fa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a662259fab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 = 63 →63rd prune sequence will give us the optimal tree</a:t>
            </a:r>
            <a:endParaRPr/>
          </a:p>
        </p:txBody>
      </p:sp>
    </p:spTree>
    <p:extLst>
      <p:ext uri="{BB962C8B-B14F-4D97-AF65-F5344CB8AC3E}">
        <p14:creationId xmlns:p14="http://schemas.microsoft.com/office/powerpoint/2010/main" val="40922272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a662259fab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a662259fab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Plotcp and Printcp</a:t>
            </a:r>
            <a:endParaRPr/>
          </a:p>
        </p:txBody>
      </p:sp>
    </p:spTree>
    <p:extLst>
      <p:ext uri="{BB962C8B-B14F-4D97-AF65-F5344CB8AC3E}">
        <p14:creationId xmlns:p14="http://schemas.microsoft.com/office/powerpoint/2010/main" val="408525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a662259fab_1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a662259fab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66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f0c413e4b_8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f0c413e4b_8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Therefore, we will be using the Job Embeddedness Theory which consists of the fit, link and sacrifice framework to help solve White Rock’s issue. </a:t>
            </a:r>
            <a:endParaRPr/>
          </a:p>
          <a:p>
            <a:pPr marL="0" lvl="0" indent="0" algn="l" rtl="0">
              <a:spcBef>
                <a:spcPts val="0"/>
              </a:spcBef>
              <a:spcAft>
                <a:spcPts val="0"/>
              </a:spcAft>
              <a:buNone/>
            </a:pPr>
            <a:endParaRPr/>
          </a:p>
          <a:p>
            <a:pPr marL="0" lvl="0" indent="0" algn="l" rtl="0">
              <a:spcBef>
                <a:spcPts val="0"/>
              </a:spcBef>
              <a:spcAft>
                <a:spcPts val="0"/>
              </a:spcAft>
              <a:buNone/>
            </a:pPr>
            <a:r>
              <a:rPr lang="en"/>
              <a:t>Fit is the congruence of common values between White Rock and the employee, measured using YearsAtCompany. </a:t>
            </a:r>
            <a:r>
              <a:rPr lang="en">
                <a:solidFill>
                  <a:schemeClr val="dk1"/>
                </a:solidFill>
              </a:rPr>
              <a:t>We chose YearsAtCompany as the y-variable as employees tend to stay longer when they match company culture, indicating a commonality of values and beliefs between them and White Rock. We use the linear regression model as YearsAtCompany is a continuous variable.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Next, Link is the integratedness between White Rock and employee, measured by JobInvolvement. </a:t>
            </a:r>
            <a:r>
              <a:rPr lang="en">
                <a:solidFill>
                  <a:schemeClr val="dk1"/>
                </a:solidFill>
              </a:rPr>
              <a:t>Higher JobInvolvement levels signify greater responsibilities and opportunities to build relationships in the workplace. Thus, it is a proxy for how linked an employee is.</a:t>
            </a:r>
            <a:r>
              <a:rPr lang="en"/>
              <a:t> </a:t>
            </a:r>
            <a:r>
              <a:rPr lang="en">
                <a:solidFill>
                  <a:schemeClr val="dk1"/>
                </a:solidFill>
              </a:rPr>
              <a:t>We use the Classifcation and Regression Trees model also known as CART model since JobInvolvement is a categorical variable.</a:t>
            </a:r>
            <a:endParaRPr/>
          </a:p>
          <a:p>
            <a:pPr marL="0" lvl="0" indent="0" algn="l" rtl="0">
              <a:spcBef>
                <a:spcPts val="0"/>
              </a:spcBef>
              <a:spcAft>
                <a:spcPts val="0"/>
              </a:spcAft>
              <a:buNone/>
            </a:pPr>
            <a:endParaRPr/>
          </a:p>
          <a:p>
            <a:pPr marL="0" lvl="0" indent="0" algn="l" rtl="0">
              <a:spcBef>
                <a:spcPts val="0"/>
              </a:spcBef>
              <a:spcAft>
                <a:spcPts val="0"/>
              </a:spcAft>
              <a:buNone/>
            </a:pPr>
            <a:r>
              <a:rPr lang="en"/>
              <a:t>Lastly, Sacrifice is what the employee stands to lose if he resigns, measured by JobSatisfaction. </a:t>
            </a:r>
            <a:r>
              <a:rPr lang="en">
                <a:solidFill>
                  <a:schemeClr val="dk1"/>
                </a:solidFill>
              </a:rPr>
              <a:t>JobSatisfaction represents an overall value that employees derive from their job. This includes contentment with their colleagues, sense of achievement and remuneration. We use the CART model again as JobSatisfaction is a categorical variable.</a:t>
            </a:r>
            <a:endParaRPr/>
          </a:p>
        </p:txBody>
      </p:sp>
    </p:spTree>
    <p:extLst>
      <p:ext uri="{BB962C8B-B14F-4D97-AF65-F5344CB8AC3E}">
        <p14:creationId xmlns:p14="http://schemas.microsoft.com/office/powerpoint/2010/main" val="39247957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a691981dfd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a691981dfd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296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a691981df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a691981df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start our data exploration with a simple bar graph to visualise the proportion of employees who voluntarily resigned.</a:t>
            </a:r>
            <a:endParaRPr/>
          </a:p>
          <a:p>
            <a:pPr marL="0" lvl="0" indent="0" algn="l" rtl="0">
              <a:spcBef>
                <a:spcPts val="0"/>
              </a:spcBef>
              <a:spcAft>
                <a:spcPts val="0"/>
              </a:spcAft>
              <a:buNone/>
            </a:pPr>
            <a:endParaRPr/>
          </a:p>
          <a:p>
            <a:pPr marL="0" lvl="0" indent="0" algn="l" rtl="0">
              <a:spcBef>
                <a:spcPts val="0"/>
              </a:spcBef>
              <a:spcAft>
                <a:spcPts val="0"/>
              </a:spcAft>
              <a:buNone/>
            </a:pPr>
            <a:r>
              <a:rPr lang="en"/>
              <a:t>We calculated that current employee make up 84.3% of the dataset, while voluntary resignation made up the remaining 15.7%</a:t>
            </a:r>
            <a:endParaRPr/>
          </a:p>
          <a:p>
            <a:pPr marL="0" lvl="0" indent="0" algn="l" rtl="0">
              <a:spcBef>
                <a:spcPts val="0"/>
              </a:spcBef>
              <a:spcAft>
                <a:spcPts val="0"/>
              </a:spcAft>
              <a:buNone/>
            </a:pPr>
            <a:endParaRPr/>
          </a:p>
          <a:p>
            <a:pPr marL="0" lvl="0" indent="0" algn="l" rtl="0">
              <a:spcBef>
                <a:spcPts val="0"/>
              </a:spcBef>
              <a:spcAft>
                <a:spcPts val="0"/>
              </a:spcAft>
              <a:buNone/>
            </a:pPr>
            <a:r>
              <a:rPr lang="en"/>
              <a:t>This is relatively close to the industry average of 16.7%.</a:t>
            </a:r>
            <a:endParaRPr/>
          </a:p>
          <a:p>
            <a:pPr marL="0" lvl="0" indent="0" algn="l" rtl="0">
              <a:spcBef>
                <a:spcPts val="0"/>
              </a:spcBef>
              <a:spcAft>
                <a:spcPts val="0"/>
              </a:spcAft>
              <a:buNone/>
            </a:pPr>
            <a:endParaRPr/>
          </a:p>
          <a:p>
            <a:pPr marL="0" lvl="0" indent="0" algn="l" rtl="0">
              <a:spcBef>
                <a:spcPts val="0"/>
              </a:spcBef>
              <a:spcAft>
                <a:spcPts val="0"/>
              </a:spcAft>
              <a:buNone/>
            </a:pPr>
            <a:r>
              <a:rPr lang="en"/>
              <a:t>As mentioned earlier, reducing voluntary resignations would mitigate the costs associated with rehiring.</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607534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a691981dfd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a691981df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we looked at how the years at company was correlated with the attrition.</a:t>
            </a:r>
            <a:endParaRPr/>
          </a:p>
          <a:p>
            <a:pPr marL="0" lvl="0" indent="0" algn="l" rtl="0">
              <a:spcBef>
                <a:spcPts val="0"/>
              </a:spcBef>
              <a:spcAft>
                <a:spcPts val="0"/>
              </a:spcAft>
              <a:buNone/>
            </a:pPr>
            <a:endParaRPr/>
          </a:p>
          <a:p>
            <a:pPr marL="0" lvl="0" indent="0" algn="l" rtl="0">
              <a:spcBef>
                <a:spcPts val="0"/>
              </a:spcBef>
              <a:spcAft>
                <a:spcPts val="0"/>
              </a:spcAft>
              <a:buNone/>
            </a:pPr>
            <a:r>
              <a:rPr lang="en"/>
              <a:t>Of those who voluntarily resigned, their length of stay tended to be very short. Most spent less than 5 years at the company. There seems to be a correlation here.</a:t>
            </a:r>
            <a:endParaRPr/>
          </a:p>
          <a:p>
            <a:pPr marL="0" lvl="0" indent="0" algn="l" rtl="0">
              <a:spcBef>
                <a:spcPts val="0"/>
              </a:spcBef>
              <a:spcAft>
                <a:spcPts val="0"/>
              </a:spcAft>
              <a:buNone/>
            </a:pPr>
            <a:endParaRPr/>
          </a:p>
          <a:p>
            <a:pPr marL="0" lvl="0" indent="0" algn="l" rtl="0">
              <a:spcBef>
                <a:spcPts val="0"/>
              </a:spcBef>
              <a:spcAft>
                <a:spcPts val="0"/>
              </a:spcAft>
              <a:buNone/>
            </a:pPr>
            <a:r>
              <a:rPr lang="en"/>
              <a:t>This could be showing the results of job hopping, a phenomenon where job seekers are staying 3 years or less to explore more opportunities and gain progression. This could be something that our model can help you with as well.</a:t>
            </a:r>
            <a:endParaRPr/>
          </a:p>
        </p:txBody>
      </p:sp>
    </p:spTree>
    <p:extLst>
      <p:ext uri="{BB962C8B-B14F-4D97-AF65-F5344CB8AC3E}">
        <p14:creationId xmlns:p14="http://schemas.microsoft.com/office/powerpoint/2010/main" val="2996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a691981df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a691981df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Next, let’s look at a heatmap for the median Years At Company. Each grid cell is a combination of JobSatisfaction &amp; JobInvolvement.</a:t>
            </a:r>
            <a:endParaRPr/>
          </a:p>
          <a:p>
            <a:pPr marL="0" lvl="0" indent="0" algn="l" rtl="0">
              <a:spcBef>
                <a:spcPts val="0"/>
              </a:spcBef>
              <a:spcAft>
                <a:spcPts val="0"/>
              </a:spcAft>
              <a:buNone/>
            </a:pPr>
            <a:endParaRPr/>
          </a:p>
          <a:p>
            <a:pPr marL="0" lvl="0" indent="0" algn="l" rtl="0">
              <a:spcBef>
                <a:spcPts val="0"/>
              </a:spcBef>
              <a:spcAft>
                <a:spcPts val="0"/>
              </a:spcAft>
              <a:buNone/>
            </a:pPr>
            <a:r>
              <a:rPr lang="en"/>
              <a:t>We can see that the highest median years is for JobSatisfaction = 1, JobInvolvement = 1, and JobSatisfaction = 4, JobInvolvement = 1.</a:t>
            </a:r>
            <a:endParaRPr/>
          </a:p>
          <a:p>
            <a:pPr marL="0" lvl="0" indent="0" algn="l" rtl="0">
              <a:spcBef>
                <a:spcPts val="0"/>
              </a:spcBef>
              <a:spcAft>
                <a:spcPts val="0"/>
              </a:spcAft>
              <a:buNone/>
            </a:pPr>
            <a:r>
              <a:rPr lang="en"/>
              <a:t>This seems contradictory, but it can be explained by the fact that there are reasons other than satisfaction or involvement to stay at a company such as to learn new skills (Accenture, 2011). </a:t>
            </a:r>
            <a:endParaRPr/>
          </a:p>
          <a:p>
            <a:pPr marL="0" lvl="0" indent="0" algn="l" rtl="0">
              <a:spcBef>
                <a:spcPts val="0"/>
              </a:spcBef>
              <a:spcAft>
                <a:spcPts val="0"/>
              </a:spcAft>
              <a:buNone/>
            </a:pPr>
            <a:endParaRPr/>
          </a:p>
          <a:p>
            <a:pPr marL="0" lvl="0" indent="0" algn="l" rtl="0">
              <a:spcBef>
                <a:spcPts val="0"/>
              </a:spcBef>
              <a:spcAft>
                <a:spcPts val="0"/>
              </a:spcAft>
              <a:buNone/>
            </a:pPr>
            <a:r>
              <a:rPr lang="en"/>
              <a:t>This confirms our goal to tailor retention strategies to the individual.</a:t>
            </a:r>
            <a:endParaRPr/>
          </a:p>
        </p:txBody>
      </p:sp>
    </p:spTree>
    <p:extLst>
      <p:ext uri="{BB962C8B-B14F-4D97-AF65-F5344CB8AC3E}">
        <p14:creationId xmlns:p14="http://schemas.microsoft.com/office/powerpoint/2010/main" val="7835430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a691981dfd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a691981dfd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fit a logistic regression for predicting attrition as attrition has only 2 levels.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process is goes back and forth. We had to switch between fitting the model and testing the model to get a useful model.</a:t>
            </a:r>
            <a:endParaRPr>
              <a:solidFill>
                <a:schemeClr val="dk1"/>
              </a:solidFill>
            </a:endParaRPr>
          </a:p>
        </p:txBody>
      </p:sp>
    </p:spTree>
    <p:extLst>
      <p:ext uri="{BB962C8B-B14F-4D97-AF65-F5344CB8AC3E}">
        <p14:creationId xmlns:p14="http://schemas.microsoft.com/office/powerpoint/2010/main" val="7818374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a691981dfd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a691981dfd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start, we fit the logistic model with the predicted variables of each component: JobSatisfaction, JobInvolvement, and YearsAtCompany</a:t>
            </a:r>
            <a:endParaRPr/>
          </a:p>
          <a:p>
            <a:pPr marL="0" lvl="0" indent="0" algn="l" rtl="0">
              <a:spcBef>
                <a:spcPts val="0"/>
              </a:spcBef>
              <a:spcAft>
                <a:spcPts val="0"/>
              </a:spcAft>
              <a:buNone/>
            </a:pPr>
            <a:endParaRPr/>
          </a:p>
          <a:p>
            <a:pPr marL="0" lvl="0" indent="0" algn="l" rtl="0">
              <a:spcBef>
                <a:spcPts val="0"/>
              </a:spcBef>
              <a:spcAft>
                <a:spcPts val="0"/>
              </a:spcAft>
              <a:buNone/>
            </a:pPr>
            <a:r>
              <a:rPr lang="en"/>
              <a:t>We obtained these odds ratio and the confidence intervals.</a:t>
            </a:r>
            <a:endParaRPr/>
          </a:p>
          <a:p>
            <a:pPr marL="0" lvl="0" indent="0" algn="l" rtl="0">
              <a:spcBef>
                <a:spcPts val="0"/>
              </a:spcBef>
              <a:spcAft>
                <a:spcPts val="0"/>
              </a:spcAft>
              <a:buNone/>
            </a:pPr>
            <a:r>
              <a:rPr lang="en"/>
              <a:t>We found that these variables did indeed influence attrition at a 95% confidence interval.</a:t>
            </a:r>
            <a:endParaRPr/>
          </a:p>
        </p:txBody>
      </p:sp>
    </p:spTree>
    <p:extLst>
      <p:ext uri="{BB962C8B-B14F-4D97-AF65-F5344CB8AC3E}">
        <p14:creationId xmlns:p14="http://schemas.microsoft.com/office/powerpoint/2010/main" val="22700777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a691981dfd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a691981dfd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calculated the p-value to judge each variable’s significance. As they are all very low, all variables are considered significant.</a:t>
            </a:r>
            <a:endParaRPr/>
          </a:p>
          <a:p>
            <a:pPr marL="0" lvl="0" indent="0" algn="l" rtl="0">
              <a:spcBef>
                <a:spcPts val="0"/>
              </a:spcBef>
              <a:spcAft>
                <a:spcPts val="0"/>
              </a:spcAft>
              <a:buNone/>
            </a:pPr>
            <a:endParaRPr/>
          </a:p>
          <a:p>
            <a:pPr marL="0" lvl="0" indent="0" algn="l" rtl="0">
              <a:spcBef>
                <a:spcPts val="0"/>
              </a:spcBef>
              <a:spcAft>
                <a:spcPts val="0"/>
              </a:spcAft>
              <a:buNone/>
            </a:pPr>
            <a:r>
              <a:rPr lang="en"/>
              <a:t>The prediction results we obtained are unexpected because our first logistic model did not predict any cases of voluntary resignation. On the surface, the accuracy of 84% seems good, but it is meaningless because the model does not help to predict employees who plan to resign. </a:t>
            </a:r>
            <a:endParaRPr/>
          </a:p>
          <a:p>
            <a:pPr marL="0" lvl="0" indent="0" algn="l" rtl="0">
              <a:spcBef>
                <a:spcPts val="0"/>
              </a:spcBef>
              <a:spcAft>
                <a:spcPts val="0"/>
              </a:spcAft>
              <a:buNone/>
            </a:pPr>
            <a:endParaRPr/>
          </a:p>
          <a:p>
            <a:pPr marL="0" lvl="0" indent="0" algn="l" rtl="0">
              <a:spcBef>
                <a:spcPts val="0"/>
              </a:spcBef>
              <a:spcAft>
                <a:spcPts val="0"/>
              </a:spcAft>
              <a:buNone/>
            </a:pPr>
            <a:r>
              <a:rPr lang="en"/>
              <a:t>If we take resignation as the positive case we are trying to detect, true positive rate is 0!</a:t>
            </a:r>
            <a:endParaRPr/>
          </a:p>
          <a:p>
            <a:pPr marL="0" lvl="0" indent="0" algn="l" rtl="0">
              <a:spcBef>
                <a:spcPts val="0"/>
              </a:spcBef>
              <a:spcAft>
                <a:spcPts val="0"/>
              </a:spcAft>
              <a:buNone/>
            </a:pPr>
            <a:endParaRPr/>
          </a:p>
          <a:p>
            <a:pPr marL="0" lvl="0" indent="0" algn="l" rtl="0">
              <a:spcBef>
                <a:spcPts val="0"/>
              </a:spcBef>
              <a:spcAft>
                <a:spcPts val="0"/>
              </a:spcAft>
              <a:buNone/>
            </a:pPr>
            <a:r>
              <a:rPr lang="en"/>
              <a:t>This is a common problem with imbalanced datasets.</a:t>
            </a:r>
            <a:endParaRPr/>
          </a:p>
          <a:p>
            <a:pPr marL="0" lvl="0" indent="0" algn="l" rtl="0">
              <a:spcBef>
                <a:spcPts val="0"/>
              </a:spcBef>
              <a:spcAft>
                <a:spcPts val="0"/>
              </a:spcAft>
              <a:buNone/>
            </a:pPr>
            <a:endParaRPr/>
          </a:p>
          <a:p>
            <a:pPr marL="0" lvl="0" indent="0" algn="l" rtl="0">
              <a:spcBef>
                <a:spcPts val="0"/>
              </a:spcBef>
              <a:spcAft>
                <a:spcPts val="0"/>
              </a:spcAft>
              <a:buNone/>
            </a:pPr>
            <a:r>
              <a:rPr lang="en"/>
              <a:t>The solution was to balance the data before fitting the model.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96998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a691981dfd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a691981dfd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fit another logistic model, this time with a balanced dataset. We used the SMOTE function to resample the dataset such the proportions of “current employee” and “voluntary resignation” are more balanced. This allows the model to learn more from the the previously underrepresented cases.</a:t>
            </a:r>
            <a:endParaRPr/>
          </a:p>
          <a:p>
            <a:pPr marL="0" lvl="0" indent="0" algn="l" rtl="0">
              <a:spcBef>
                <a:spcPts val="0"/>
              </a:spcBef>
              <a:spcAft>
                <a:spcPts val="0"/>
              </a:spcAft>
              <a:buNone/>
            </a:pPr>
            <a:endParaRPr/>
          </a:p>
          <a:p>
            <a:pPr marL="0" lvl="0" indent="0" algn="l" rtl="0">
              <a:spcBef>
                <a:spcPts val="0"/>
              </a:spcBef>
              <a:spcAft>
                <a:spcPts val="0"/>
              </a:spcAft>
              <a:buNone/>
            </a:pPr>
            <a:r>
              <a:rPr lang="en"/>
              <a:t>Again, we obtained odds ratio and confidence intervals. The 95% confidence intervals again show that these variables are significant in influencing attrition.</a:t>
            </a:r>
            <a:endParaRPr/>
          </a:p>
        </p:txBody>
      </p:sp>
    </p:spTree>
    <p:extLst>
      <p:ext uri="{BB962C8B-B14F-4D97-AF65-F5344CB8AC3E}">
        <p14:creationId xmlns:p14="http://schemas.microsoft.com/office/powerpoint/2010/main" val="13625573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a691981dfd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a691981dfd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Again, the p-values indicate that the variables are statistically significant.</a:t>
            </a:r>
            <a:endParaRPr/>
          </a:p>
          <a:p>
            <a:pPr marL="0" lvl="0" indent="0" algn="l" rtl="0">
              <a:spcBef>
                <a:spcPts val="0"/>
              </a:spcBef>
              <a:spcAft>
                <a:spcPts val="0"/>
              </a:spcAft>
              <a:buNone/>
            </a:pPr>
            <a:endParaRPr/>
          </a:p>
          <a:p>
            <a:pPr marL="0" lvl="0" indent="0" algn="l" rtl="0">
              <a:spcBef>
                <a:spcPts val="0"/>
              </a:spcBef>
              <a:spcAft>
                <a:spcPts val="0"/>
              </a:spcAft>
              <a:buNone/>
            </a:pPr>
            <a:r>
              <a:rPr lang="en"/>
              <a:t>Our new results are better.</a:t>
            </a:r>
            <a:endParaRPr/>
          </a:p>
          <a:p>
            <a:pPr marL="0" lvl="0" indent="0" algn="l" rtl="0">
              <a:spcBef>
                <a:spcPts val="0"/>
              </a:spcBef>
              <a:spcAft>
                <a:spcPts val="0"/>
              </a:spcAft>
              <a:buNone/>
            </a:pPr>
            <a:r>
              <a:rPr lang="en"/>
              <a:t>Although overall accuracy of the model is lower at 51%, the true positive rate is better at 18%. This means that out of the 3607 employees flagged to resign, 652 actually resigned. This gives us the chance to intervene and retain these employees. We only miss 435 who actually resigned. </a:t>
            </a:r>
            <a:endParaRPr/>
          </a:p>
          <a:p>
            <a:pPr marL="0" lvl="0" indent="0" algn="l" rtl="0">
              <a:spcBef>
                <a:spcPts val="0"/>
              </a:spcBef>
              <a:spcAft>
                <a:spcPts val="0"/>
              </a:spcAft>
              <a:buNone/>
            </a:pPr>
            <a:endParaRPr/>
          </a:p>
          <a:p>
            <a:pPr marL="0" lvl="0" indent="0" algn="l" rtl="0">
              <a:spcBef>
                <a:spcPts val="0"/>
              </a:spcBef>
              <a:spcAft>
                <a:spcPts val="0"/>
              </a:spcAft>
              <a:buNone/>
            </a:pPr>
            <a:r>
              <a:rPr lang="en"/>
              <a:t>We are able to predict 60% of those intending to resign before they actually resign.</a:t>
            </a:r>
            <a:endParaRPr/>
          </a:p>
        </p:txBody>
      </p:sp>
    </p:spTree>
    <p:extLst>
      <p:ext uri="{BB962C8B-B14F-4D97-AF65-F5344CB8AC3E}">
        <p14:creationId xmlns:p14="http://schemas.microsoft.com/office/powerpoint/2010/main" val="6026539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9f0c413e4b_8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9f0c413e4b_8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sum up, here is how to use our models</a:t>
            </a:r>
            <a:endParaRPr/>
          </a:p>
        </p:txBody>
      </p:sp>
    </p:spTree>
    <p:extLst>
      <p:ext uri="{BB962C8B-B14F-4D97-AF65-F5344CB8AC3E}">
        <p14:creationId xmlns:p14="http://schemas.microsoft.com/office/powerpoint/2010/main" val="3742420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9fb3f8b17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9fb3f8b17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Attrition is the employment status of the employee with the company. We will combine all 3 variables, YearsAtCompany, JobInvolvement and JobSatisfaction from fit, link and sacrifice respectively to determine an employee’s attrition if he/she is likely to stay on or resign. We will then be using the logistic regression model to measure employee’s attrition since it is a binary categorical variable. </a:t>
            </a:r>
            <a:endParaRPr/>
          </a:p>
        </p:txBody>
      </p:sp>
    </p:spTree>
    <p:extLst>
      <p:ext uri="{BB962C8B-B14F-4D97-AF65-F5344CB8AC3E}">
        <p14:creationId xmlns:p14="http://schemas.microsoft.com/office/powerpoint/2010/main" val="2582936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9f0c413e4b_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9f0c413e4b_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if your company lacks any input data, we have designed a questionnaire that helps to gather the needed information to run our analysis. This automates the data entry process and removes the guesswork from employee check-up interviews.</a:t>
            </a:r>
            <a:endParaRPr/>
          </a:p>
          <a:p>
            <a:pPr marL="0" lvl="0" indent="0" algn="l" rtl="0">
              <a:spcBef>
                <a:spcPts val="0"/>
              </a:spcBef>
              <a:spcAft>
                <a:spcPts val="0"/>
              </a:spcAft>
              <a:buNone/>
            </a:pPr>
            <a:endParaRPr/>
          </a:p>
          <a:p>
            <a:pPr marL="0" lvl="0" indent="0" algn="l" rtl="0">
              <a:spcBef>
                <a:spcPts val="0"/>
              </a:spcBef>
              <a:spcAft>
                <a:spcPts val="0"/>
              </a:spcAft>
              <a:buNone/>
            </a:pPr>
            <a:r>
              <a:rPr lang="en"/>
              <a:t>Then, we run the models using the data collected and try to predict employees who intend to voluntarily resign.</a:t>
            </a:r>
            <a:endParaRPr/>
          </a:p>
          <a:p>
            <a:pPr marL="0" lvl="0" indent="0" algn="l" rtl="0">
              <a:spcBef>
                <a:spcPts val="0"/>
              </a:spcBef>
              <a:spcAft>
                <a:spcPts val="0"/>
              </a:spcAft>
              <a:buNone/>
            </a:pPr>
            <a:endParaRPr/>
          </a:p>
          <a:p>
            <a:pPr marL="0" lvl="0" indent="0" algn="l" rtl="0">
              <a:spcBef>
                <a:spcPts val="0"/>
              </a:spcBef>
              <a:spcAft>
                <a:spcPts val="0"/>
              </a:spcAft>
              <a:buNone/>
            </a:pPr>
            <a:r>
              <a:rPr lang="en"/>
              <a:t>For these predicted employees, we can analyse each component of the job embeddedness framework and try to determine what changes can be made to encourage them to stay. For instance, more training opportunities can be given to employees who show low JobSatisfaction.</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622547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a691981dfd_3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a691981dfd_3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9710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a691981dfd_3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a691981dfd_3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7986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9f0c413e4b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9f0c413e4b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82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9f0c413e4b_5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9f0c413e4b_5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benefits of job embeddedness theory is firstly, it allows White Rock to target specific variables which are negatively affecting an employee’s job embeddedness hence </a:t>
            </a:r>
            <a:r>
              <a:rPr lang="en">
                <a:solidFill>
                  <a:schemeClr val="dk1"/>
                </a:solidFill>
              </a:rPr>
              <a:t>less wastage of resources is incurred from targeting at the insignificant variables. This also helps to improve job embeddedness directly and efficiently.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we can obtain a predictive summary of the employees’ job embeddedness such as their JobSatisfaction which is more objective as some employees may feel deterred to voice out their dissatisfaction to White Rock during their annual performance review.</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Additionally, with our suggested use of questionnaire which will be further explained in detailed by Daniel later under our business recommendations, White Rock do not need to manually conduct interviews to find out what their employees truly feel about their job, collecting more truthful employee sentiments. This reduces opportunity cost in terms of time spent manually conducting interviews when the time could have better be spent on coming up with solutions to retain the employees.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just" rtl="0">
              <a:lnSpc>
                <a:spcPct val="115000"/>
              </a:lnSpc>
              <a:spcBef>
                <a:spcPts val="0"/>
              </a:spcBef>
              <a:spcAft>
                <a:spcPts val="0"/>
              </a:spcAft>
              <a:buNone/>
            </a:pPr>
            <a:r>
              <a:rPr lang="en">
                <a:solidFill>
                  <a:schemeClr val="dk1"/>
                </a:solidFill>
              </a:rPr>
              <a:t>All these will in turn help White Rock save on turnover costs by improving employee’s job embeddedness and hence, reduce employee attrition.</a:t>
            </a:r>
            <a:endParaRPr>
              <a:solidFill>
                <a:schemeClr val="dk1"/>
              </a:solidFill>
            </a:endParaRPr>
          </a:p>
        </p:txBody>
      </p:sp>
    </p:spTree>
    <p:extLst>
      <p:ext uri="{BB962C8B-B14F-4D97-AF65-F5344CB8AC3E}">
        <p14:creationId xmlns:p14="http://schemas.microsoft.com/office/powerpoint/2010/main" val="3357912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9f0c413e4b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9f0c413e4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To embed analytics into job embeddedness theory, the first analytical step is to prepare the data for analysis.  </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latin typeface="Barlow Semi Condensed"/>
                <a:ea typeface="Barlow Semi Condensed"/>
                <a:cs typeface="Barlow Semi Condensed"/>
                <a:sym typeface="Barlow Semi Condensed"/>
              </a:rPr>
              <a:t>The preparatory work includes data cleaning, running correlation matrix to determine the data tables and doing train-test split for each of the data tables. </a:t>
            </a:r>
            <a:endParaRPr>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455590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8263682" y="-434366"/>
            <a:ext cx="188886" cy="1181531"/>
            <a:chOff x="2877432" y="975334"/>
            <a:chExt cx="188886" cy="1181531"/>
          </a:xfrm>
        </p:grpSpPr>
        <p:sp>
          <p:nvSpPr>
            <p:cNvPr id="19" name="Google Shape;19;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a:off x="3090746" y="-533657"/>
            <a:ext cx="98059" cy="1147596"/>
            <a:chOff x="3347921" y="16006"/>
            <a:chExt cx="98059" cy="1147596"/>
          </a:xfrm>
        </p:grpSpPr>
        <p:sp>
          <p:nvSpPr>
            <p:cNvPr id="24" name="Google Shape;24;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4892771" y="-340112"/>
            <a:ext cx="121172" cy="760495"/>
            <a:chOff x="5245196" y="3136513"/>
            <a:chExt cx="121172" cy="760495"/>
          </a:xfrm>
        </p:grpSpPr>
        <p:sp>
          <p:nvSpPr>
            <p:cNvPr id="27" name="Google Shape;27;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250617" y="2402301"/>
            <a:ext cx="188650" cy="2468354"/>
            <a:chOff x="250617" y="2402301"/>
            <a:chExt cx="188650" cy="2468354"/>
          </a:xfrm>
        </p:grpSpPr>
        <p:sp>
          <p:nvSpPr>
            <p:cNvPr id="30" name="Google Shape;30;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2"/>
          <p:cNvGrpSpPr/>
          <p:nvPr/>
        </p:nvGrpSpPr>
        <p:grpSpPr>
          <a:xfrm>
            <a:off x="2038689" y="173907"/>
            <a:ext cx="57599" cy="831799"/>
            <a:chOff x="2038689" y="173907"/>
            <a:chExt cx="57599" cy="831799"/>
          </a:xfrm>
        </p:grpSpPr>
        <p:sp>
          <p:nvSpPr>
            <p:cNvPr id="37" name="Google Shape;37;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84"/>
        <p:cNvGrpSpPr/>
        <p:nvPr/>
      </p:nvGrpSpPr>
      <p:grpSpPr>
        <a:xfrm>
          <a:off x="0" y="0"/>
          <a:ext cx="0" cy="0"/>
          <a:chOff x="0" y="0"/>
          <a:chExt cx="0" cy="0"/>
        </a:xfrm>
      </p:grpSpPr>
      <p:sp>
        <p:nvSpPr>
          <p:cNvPr id="185" name="Google Shape;185;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6" name="Google Shape;186;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7" name="Google Shape;187;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1"/>
          <p:cNvGrpSpPr/>
          <p:nvPr/>
        </p:nvGrpSpPr>
        <p:grpSpPr>
          <a:xfrm>
            <a:off x="8217007" y="3576772"/>
            <a:ext cx="188886" cy="1181531"/>
            <a:chOff x="2877432" y="975334"/>
            <a:chExt cx="188886" cy="1181531"/>
          </a:xfrm>
        </p:grpSpPr>
        <p:sp>
          <p:nvSpPr>
            <p:cNvPr id="193" name="Google Shape;193;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11"/>
          <p:cNvGrpSpPr/>
          <p:nvPr/>
        </p:nvGrpSpPr>
        <p:grpSpPr>
          <a:xfrm>
            <a:off x="7519346" y="3243318"/>
            <a:ext cx="98059" cy="1147596"/>
            <a:chOff x="3347921" y="16006"/>
            <a:chExt cx="98059" cy="1147596"/>
          </a:xfrm>
        </p:grpSpPr>
        <p:sp>
          <p:nvSpPr>
            <p:cNvPr id="198" name="Google Shape;198;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1"/>
          <p:cNvGrpSpPr/>
          <p:nvPr/>
        </p:nvGrpSpPr>
        <p:grpSpPr>
          <a:xfrm>
            <a:off x="805821" y="2953663"/>
            <a:ext cx="121172" cy="760495"/>
            <a:chOff x="5245196" y="3136513"/>
            <a:chExt cx="121172" cy="760495"/>
          </a:xfrm>
        </p:grpSpPr>
        <p:sp>
          <p:nvSpPr>
            <p:cNvPr id="201" name="Google Shape;20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250617" y="2402301"/>
            <a:ext cx="188650" cy="2468354"/>
            <a:chOff x="250617" y="2402301"/>
            <a:chExt cx="188650" cy="2468354"/>
          </a:xfrm>
        </p:grpSpPr>
        <p:sp>
          <p:nvSpPr>
            <p:cNvPr id="204" name="Google Shape;204;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2038689" y="173907"/>
            <a:ext cx="57599" cy="831799"/>
            <a:chOff x="2038689" y="173907"/>
            <a:chExt cx="57599" cy="831799"/>
          </a:xfrm>
        </p:grpSpPr>
        <p:sp>
          <p:nvSpPr>
            <p:cNvPr id="211" name="Google Shape;211;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11"/>
          <p:cNvGrpSpPr/>
          <p:nvPr/>
        </p:nvGrpSpPr>
        <p:grpSpPr>
          <a:xfrm>
            <a:off x="4920170" y="-496491"/>
            <a:ext cx="188886" cy="1181531"/>
            <a:chOff x="2877432" y="975334"/>
            <a:chExt cx="188886" cy="1181531"/>
          </a:xfrm>
        </p:grpSpPr>
        <p:sp>
          <p:nvSpPr>
            <p:cNvPr id="215" name="Google Shape;215;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1"/>
          <p:cNvGrpSpPr/>
          <p:nvPr/>
        </p:nvGrpSpPr>
        <p:grpSpPr>
          <a:xfrm>
            <a:off x="3030471" y="-223849"/>
            <a:ext cx="121172" cy="760495"/>
            <a:chOff x="5245196" y="3136513"/>
            <a:chExt cx="121172" cy="760495"/>
          </a:xfrm>
        </p:grpSpPr>
        <p:sp>
          <p:nvSpPr>
            <p:cNvPr id="220" name="Google Shape;220;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1"/>
          <p:cNvGrpSpPr/>
          <p:nvPr/>
        </p:nvGrpSpPr>
        <p:grpSpPr>
          <a:xfrm>
            <a:off x="2306292" y="2569221"/>
            <a:ext cx="199237" cy="2828935"/>
            <a:chOff x="1608717" y="1280046"/>
            <a:chExt cx="199237" cy="2828935"/>
          </a:xfrm>
        </p:grpSpPr>
        <p:sp>
          <p:nvSpPr>
            <p:cNvPr id="223" name="Google Shape;223;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7"/>
        <p:cNvGrpSpPr/>
        <p:nvPr/>
      </p:nvGrpSpPr>
      <p:grpSpPr>
        <a:xfrm>
          <a:off x="0" y="0"/>
          <a:ext cx="0" cy="0"/>
          <a:chOff x="0" y="0"/>
          <a:chExt cx="0" cy="0"/>
        </a:xfrm>
      </p:grpSpPr>
      <p:sp>
        <p:nvSpPr>
          <p:cNvPr id="228" name="Google Shape;22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9" name="Google Shape;22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30" name="Google Shape;230;p12"/>
          <p:cNvGrpSpPr/>
          <p:nvPr/>
        </p:nvGrpSpPr>
        <p:grpSpPr>
          <a:xfrm>
            <a:off x="722446" y="3412541"/>
            <a:ext cx="7699120" cy="1883463"/>
            <a:chOff x="4558950" y="838825"/>
            <a:chExt cx="2813800" cy="688350"/>
          </a:xfrm>
        </p:grpSpPr>
        <p:sp>
          <p:nvSpPr>
            <p:cNvPr id="231" name="Google Shape;23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7"/>
        <p:cNvGrpSpPr/>
        <p:nvPr/>
      </p:nvGrpSpPr>
      <p:grpSpPr>
        <a:xfrm>
          <a:off x="0" y="0"/>
          <a:ext cx="0" cy="0"/>
          <a:chOff x="0" y="0"/>
          <a:chExt cx="0" cy="0"/>
        </a:xfrm>
      </p:grpSpPr>
      <p:sp>
        <p:nvSpPr>
          <p:cNvPr id="268" name="Google Shape;268;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69" name="Google Shape;269;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80" name="Google Shape;280;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2" name="Google Shape;282;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83" name="Google Shape;283;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4" name="Google Shape;284;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5" name="Google Shape;285;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86" name="Google Shape;286;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87" name="Google Shape;287;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8" name="Google Shape;288;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89" name="Google Shape;289;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90"/>
        <p:cNvGrpSpPr/>
        <p:nvPr/>
      </p:nvGrpSpPr>
      <p:grpSpPr>
        <a:xfrm>
          <a:off x="0" y="0"/>
          <a:ext cx="0" cy="0"/>
          <a:chOff x="0" y="0"/>
          <a:chExt cx="0" cy="0"/>
        </a:xfrm>
      </p:grpSpPr>
      <p:sp>
        <p:nvSpPr>
          <p:cNvPr id="291" name="Google Shape;291;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2" name="Google Shape;292;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3" name="Google Shape;293;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4" name="Google Shape;294;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5" name="Google Shape;295;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14"/>
          <p:cNvGrpSpPr/>
          <p:nvPr/>
        </p:nvGrpSpPr>
        <p:grpSpPr>
          <a:xfrm>
            <a:off x="6626134" y="-164562"/>
            <a:ext cx="121172" cy="760495"/>
            <a:chOff x="5245196" y="3136513"/>
            <a:chExt cx="121172" cy="760495"/>
          </a:xfrm>
        </p:grpSpPr>
        <p:sp>
          <p:nvSpPr>
            <p:cNvPr id="300" name="Google Shape;300;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05" name="Google Shape;30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306"/>
        <p:cNvGrpSpPr/>
        <p:nvPr/>
      </p:nvGrpSpPr>
      <p:grpSpPr>
        <a:xfrm>
          <a:off x="0" y="0"/>
          <a:ext cx="0" cy="0"/>
          <a:chOff x="0" y="0"/>
          <a:chExt cx="0" cy="0"/>
        </a:xfrm>
      </p:grpSpPr>
      <p:sp>
        <p:nvSpPr>
          <p:cNvPr id="307" name="Google Shape;307;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15"/>
          <p:cNvGrpSpPr/>
          <p:nvPr/>
        </p:nvGrpSpPr>
        <p:grpSpPr>
          <a:xfrm>
            <a:off x="6626134" y="-164562"/>
            <a:ext cx="121172" cy="760495"/>
            <a:chOff x="5245196" y="3136513"/>
            <a:chExt cx="121172" cy="760495"/>
          </a:xfrm>
        </p:grpSpPr>
        <p:sp>
          <p:nvSpPr>
            <p:cNvPr id="312" name="Google Shape;312;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7" name="Google Shape;317;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8" name="Google Shape;318;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23" name="Google Shape;323;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24"/>
        <p:cNvGrpSpPr/>
        <p:nvPr/>
      </p:nvGrpSpPr>
      <p:grpSpPr>
        <a:xfrm>
          <a:off x="0" y="0"/>
          <a:ext cx="0" cy="0"/>
          <a:chOff x="0" y="0"/>
          <a:chExt cx="0" cy="0"/>
        </a:xfrm>
      </p:grpSpPr>
      <p:sp>
        <p:nvSpPr>
          <p:cNvPr id="325" name="Google Shape;325;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6" name="Google Shape;326;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7" name="Google Shape;327;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8" name="Google Shape;328;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9" name="Google Shape;329;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0" name="Google Shape;330;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1" name="Google Shape;331;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32" name="Google Shape;332;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3" name="Google Shape;333;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4" name="Google Shape;334;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48"/>
        <p:cNvGrpSpPr/>
        <p:nvPr/>
      </p:nvGrpSpPr>
      <p:grpSpPr>
        <a:xfrm>
          <a:off x="0" y="0"/>
          <a:ext cx="0" cy="0"/>
          <a:chOff x="0" y="0"/>
          <a:chExt cx="0" cy="0"/>
        </a:xfrm>
      </p:grpSpPr>
      <p:sp>
        <p:nvSpPr>
          <p:cNvPr id="349" name="Google Shape;349;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0" name="Google Shape;350;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1" name="Google Shape;351;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2" name="Google Shape;352;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3" name="Google Shape;353;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4" name="Google Shape;354;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5" name="Google Shape;355;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6" name="Google Shape;356;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7" name="Google Shape;357;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58" name="Google Shape;358;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69"/>
        <p:cNvGrpSpPr/>
        <p:nvPr/>
      </p:nvGrpSpPr>
      <p:grpSpPr>
        <a:xfrm>
          <a:off x="0" y="0"/>
          <a:ext cx="0" cy="0"/>
          <a:chOff x="0" y="0"/>
          <a:chExt cx="0" cy="0"/>
        </a:xfrm>
      </p:grpSpPr>
      <p:sp>
        <p:nvSpPr>
          <p:cNvPr id="370" name="Google Shape;370;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1" name="Google Shape;371;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2" name="Google Shape;372;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3" name="Google Shape;373;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4" name="Google Shape;374;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5" name="Google Shape;375;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6" name="Google Shape;376;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7" name="Google Shape;377;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8" name="Google Shape;378;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79" name="Google Shape;379;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90"/>
        <p:cNvGrpSpPr/>
        <p:nvPr/>
      </p:nvGrpSpPr>
      <p:grpSpPr>
        <a:xfrm>
          <a:off x="0" y="0"/>
          <a:ext cx="0" cy="0"/>
          <a:chOff x="0" y="0"/>
          <a:chExt cx="0" cy="0"/>
        </a:xfrm>
      </p:grpSpPr>
      <p:sp>
        <p:nvSpPr>
          <p:cNvPr id="391" name="Google Shape;391;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2" name="Google Shape;392;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3" name="Google Shape;393;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000">
              <a:solidFill>
                <a:schemeClr val="accent3"/>
              </a:solidFill>
              <a:latin typeface="Maven Pro"/>
              <a:ea typeface="Maven Pro"/>
              <a:cs typeface="Maven Pro"/>
              <a:sym typeface="Maven Pro"/>
            </a:endParaRPr>
          </a:p>
        </p:txBody>
      </p:sp>
      <p:sp>
        <p:nvSpPr>
          <p:cNvPr id="394" name="Google Shape;394;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19"/>
          <p:cNvGrpSpPr/>
          <p:nvPr/>
        </p:nvGrpSpPr>
        <p:grpSpPr>
          <a:xfrm>
            <a:off x="6669747" y="-389684"/>
            <a:ext cx="143766" cy="2106420"/>
            <a:chOff x="6780548" y="337714"/>
            <a:chExt cx="133252" cy="1952377"/>
          </a:xfrm>
        </p:grpSpPr>
        <p:sp>
          <p:nvSpPr>
            <p:cNvPr id="403" name="Google Shape;403;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9"/>
          <p:cNvGrpSpPr/>
          <p:nvPr/>
        </p:nvGrpSpPr>
        <p:grpSpPr>
          <a:xfrm>
            <a:off x="1510029" y="507749"/>
            <a:ext cx="203534" cy="2663107"/>
            <a:chOff x="250617" y="2402301"/>
            <a:chExt cx="188650" cy="2468354"/>
          </a:xfrm>
        </p:grpSpPr>
        <p:sp>
          <p:nvSpPr>
            <p:cNvPr id="406" name="Google Shape;406;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19"/>
          <p:cNvGrpSpPr/>
          <p:nvPr/>
        </p:nvGrpSpPr>
        <p:grpSpPr>
          <a:xfrm>
            <a:off x="385355" y="1380671"/>
            <a:ext cx="199237" cy="2828935"/>
            <a:chOff x="1608717" y="1280046"/>
            <a:chExt cx="199237" cy="2828935"/>
          </a:xfrm>
        </p:grpSpPr>
        <p:sp>
          <p:nvSpPr>
            <p:cNvPr id="411" name="Google Shape;411;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19"/>
          <p:cNvGrpSpPr/>
          <p:nvPr/>
        </p:nvGrpSpPr>
        <p:grpSpPr>
          <a:xfrm>
            <a:off x="989005" y="-389666"/>
            <a:ext cx="62143" cy="897428"/>
            <a:chOff x="2038689" y="173907"/>
            <a:chExt cx="57599" cy="831799"/>
          </a:xfrm>
        </p:grpSpPr>
        <p:sp>
          <p:nvSpPr>
            <p:cNvPr id="417" name="Google Shape;417;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19"/>
          <p:cNvGrpSpPr/>
          <p:nvPr/>
        </p:nvGrpSpPr>
        <p:grpSpPr>
          <a:xfrm>
            <a:off x="8568723" y="2184809"/>
            <a:ext cx="214702" cy="2308597"/>
            <a:chOff x="8008096" y="2108910"/>
            <a:chExt cx="199001" cy="2139769"/>
          </a:xfrm>
        </p:grpSpPr>
        <p:sp>
          <p:nvSpPr>
            <p:cNvPr id="420" name="Google Shape;420;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9"/>
          <p:cNvGrpSpPr/>
          <p:nvPr/>
        </p:nvGrpSpPr>
        <p:grpSpPr>
          <a:xfrm>
            <a:off x="8221223" y="9"/>
            <a:ext cx="214702" cy="2308597"/>
            <a:chOff x="8008096" y="2108910"/>
            <a:chExt cx="199001" cy="2139769"/>
          </a:xfrm>
        </p:grpSpPr>
        <p:sp>
          <p:nvSpPr>
            <p:cNvPr id="424" name="Google Shape;424;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27"/>
        <p:cNvGrpSpPr/>
        <p:nvPr/>
      </p:nvGrpSpPr>
      <p:grpSpPr>
        <a:xfrm>
          <a:off x="0" y="0"/>
          <a:ext cx="0" cy="0"/>
          <a:chOff x="0" y="0"/>
          <a:chExt cx="0" cy="0"/>
        </a:xfrm>
      </p:grpSpPr>
      <p:sp>
        <p:nvSpPr>
          <p:cNvPr id="428" name="Google Shape;428;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29" name="Google Shape;429;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30" name="Google Shape;430;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31" name="Google Shape;431;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3"/>
          <p:cNvGrpSpPr/>
          <p:nvPr/>
        </p:nvGrpSpPr>
        <p:grpSpPr>
          <a:xfrm>
            <a:off x="8263682" y="-434366"/>
            <a:ext cx="188886" cy="1181531"/>
            <a:chOff x="2877432" y="975334"/>
            <a:chExt cx="188886" cy="1181531"/>
          </a:xfrm>
        </p:grpSpPr>
        <p:sp>
          <p:nvSpPr>
            <p:cNvPr id="43" name="Google Shape;43;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3"/>
          <p:cNvGrpSpPr/>
          <p:nvPr/>
        </p:nvGrpSpPr>
        <p:grpSpPr>
          <a:xfrm>
            <a:off x="3643898" y="-436198"/>
            <a:ext cx="133252" cy="1952377"/>
            <a:chOff x="6780548" y="337714"/>
            <a:chExt cx="133252" cy="1952377"/>
          </a:xfrm>
        </p:grpSpPr>
        <p:sp>
          <p:nvSpPr>
            <p:cNvPr id="48" name="Google Shape;48;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3"/>
          <p:cNvGrpSpPr/>
          <p:nvPr/>
        </p:nvGrpSpPr>
        <p:grpSpPr>
          <a:xfrm>
            <a:off x="8008096" y="2108910"/>
            <a:ext cx="199001" cy="2139769"/>
            <a:chOff x="8008096" y="2108910"/>
            <a:chExt cx="199001" cy="2139769"/>
          </a:xfrm>
        </p:grpSpPr>
        <p:sp>
          <p:nvSpPr>
            <p:cNvPr id="52" name="Google Shape;52;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520996" y="1091548"/>
            <a:ext cx="199001" cy="2139769"/>
            <a:chOff x="8008096" y="2108910"/>
            <a:chExt cx="199001" cy="2139769"/>
          </a:xfrm>
        </p:grpSpPr>
        <p:sp>
          <p:nvSpPr>
            <p:cNvPr id="55" name="Google Shape;55;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8" name="Google Shape;58;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9" name="Google Shape;59;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43"/>
        <p:cNvGrpSpPr/>
        <p:nvPr/>
      </p:nvGrpSpPr>
      <p:grpSpPr>
        <a:xfrm>
          <a:off x="0" y="0"/>
          <a:ext cx="0" cy="0"/>
          <a:chOff x="0" y="0"/>
          <a:chExt cx="0" cy="0"/>
        </a:xfrm>
      </p:grpSpPr>
      <p:sp>
        <p:nvSpPr>
          <p:cNvPr id="444" name="Google Shape;4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5"/>
        <p:cNvGrpSpPr/>
        <p:nvPr/>
      </p:nvGrpSpPr>
      <p:grpSpPr>
        <a:xfrm>
          <a:off x="0" y="0"/>
          <a:ext cx="0" cy="0"/>
          <a:chOff x="0" y="0"/>
          <a:chExt cx="0" cy="0"/>
        </a:xfrm>
      </p:grpSpPr>
      <p:sp>
        <p:nvSpPr>
          <p:cNvPr id="446" name="Google Shape;446;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3" name="Google Shape;63;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4" name="Google Shape;64;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4"/>
          <p:cNvGrpSpPr/>
          <p:nvPr/>
        </p:nvGrpSpPr>
        <p:grpSpPr>
          <a:xfrm>
            <a:off x="8148521" y="3004593"/>
            <a:ext cx="98059" cy="1147596"/>
            <a:chOff x="3347921" y="16006"/>
            <a:chExt cx="98059" cy="1147596"/>
          </a:xfrm>
        </p:grpSpPr>
        <p:sp>
          <p:nvSpPr>
            <p:cNvPr id="70" name="Google Shape;70;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4"/>
          <p:cNvGrpSpPr/>
          <p:nvPr/>
        </p:nvGrpSpPr>
        <p:grpSpPr>
          <a:xfrm>
            <a:off x="281421" y="3769263"/>
            <a:ext cx="121172" cy="760495"/>
            <a:chOff x="5245196" y="3136513"/>
            <a:chExt cx="121172" cy="760495"/>
          </a:xfrm>
        </p:grpSpPr>
        <p:sp>
          <p:nvSpPr>
            <p:cNvPr id="73" name="Google Shape;73;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4"/>
          <p:cNvGrpSpPr/>
          <p:nvPr/>
        </p:nvGrpSpPr>
        <p:grpSpPr>
          <a:xfrm>
            <a:off x="8534739" y="4069632"/>
            <a:ext cx="57599" cy="831799"/>
            <a:chOff x="2038689" y="173907"/>
            <a:chExt cx="57599" cy="831799"/>
          </a:xfrm>
        </p:grpSpPr>
        <p:sp>
          <p:nvSpPr>
            <p:cNvPr id="76" name="Google Shape;76;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sp>
        <p:nvSpPr>
          <p:cNvPr id="82" name="Google Shape;82;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3" name="Google Shape;83;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4" name="Google Shape;84;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5" name="Google Shape;85;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6" name="Google Shape;86;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7" name="Google Shape;87;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5"/>
          <p:cNvGrpSpPr/>
          <p:nvPr/>
        </p:nvGrpSpPr>
        <p:grpSpPr>
          <a:xfrm>
            <a:off x="6626134" y="-164562"/>
            <a:ext cx="121172" cy="760495"/>
            <a:chOff x="5245196" y="3136513"/>
            <a:chExt cx="121172" cy="760495"/>
          </a:xfrm>
        </p:grpSpPr>
        <p:sp>
          <p:nvSpPr>
            <p:cNvPr id="92" name="Google Shape;92;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9" name="Google Shape;99;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2" name="Google Shape;112;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13" name="Google Shape;113;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7"/>
          <p:cNvGrpSpPr/>
          <p:nvPr/>
        </p:nvGrpSpPr>
        <p:grpSpPr>
          <a:xfrm>
            <a:off x="6626134" y="-164562"/>
            <a:ext cx="121172" cy="760495"/>
            <a:chOff x="5245196" y="3136513"/>
            <a:chExt cx="121172" cy="760495"/>
          </a:xfrm>
        </p:grpSpPr>
        <p:sp>
          <p:nvSpPr>
            <p:cNvPr id="118" name="Google Shape;118;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5" name="Google Shape;125;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8"/>
          <p:cNvGrpSpPr/>
          <p:nvPr/>
        </p:nvGrpSpPr>
        <p:grpSpPr>
          <a:xfrm>
            <a:off x="8263682" y="-434366"/>
            <a:ext cx="188886" cy="1181531"/>
            <a:chOff x="2877432" y="975334"/>
            <a:chExt cx="188886" cy="1181531"/>
          </a:xfrm>
        </p:grpSpPr>
        <p:sp>
          <p:nvSpPr>
            <p:cNvPr id="132" name="Google Shape;132;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3090746" y="-533657"/>
            <a:ext cx="98059" cy="1147596"/>
            <a:chOff x="3347921" y="16006"/>
            <a:chExt cx="98059" cy="1147596"/>
          </a:xfrm>
        </p:grpSpPr>
        <p:sp>
          <p:nvSpPr>
            <p:cNvPr id="139" name="Google Shape;139;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4892771" y="-340112"/>
            <a:ext cx="121172" cy="760495"/>
            <a:chOff x="5245196" y="3136513"/>
            <a:chExt cx="121172" cy="760495"/>
          </a:xfrm>
        </p:grpSpPr>
        <p:sp>
          <p:nvSpPr>
            <p:cNvPr id="142" name="Google Shape;142;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8"/>
          <p:cNvGrpSpPr/>
          <p:nvPr/>
        </p:nvGrpSpPr>
        <p:grpSpPr>
          <a:xfrm>
            <a:off x="6967836" y="85439"/>
            <a:ext cx="133252" cy="1952377"/>
            <a:chOff x="6780548" y="337714"/>
            <a:chExt cx="133252" cy="1952377"/>
          </a:xfrm>
        </p:grpSpPr>
        <p:sp>
          <p:nvSpPr>
            <p:cNvPr id="145" name="Google Shape;145;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8"/>
          <p:cNvGrpSpPr/>
          <p:nvPr/>
        </p:nvGrpSpPr>
        <p:grpSpPr>
          <a:xfrm>
            <a:off x="250617" y="2402301"/>
            <a:ext cx="188650" cy="2468354"/>
            <a:chOff x="250617" y="2402301"/>
            <a:chExt cx="188650" cy="2468354"/>
          </a:xfrm>
        </p:grpSpPr>
        <p:sp>
          <p:nvSpPr>
            <p:cNvPr id="148" name="Google Shape;148;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8"/>
          <p:cNvGrpSpPr/>
          <p:nvPr/>
        </p:nvGrpSpPr>
        <p:grpSpPr>
          <a:xfrm>
            <a:off x="982417" y="1695096"/>
            <a:ext cx="199237" cy="2828935"/>
            <a:chOff x="1608717" y="1280046"/>
            <a:chExt cx="199237" cy="2828935"/>
          </a:xfrm>
        </p:grpSpPr>
        <p:sp>
          <p:nvSpPr>
            <p:cNvPr id="153" name="Google Shape;153;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8"/>
          <p:cNvGrpSpPr/>
          <p:nvPr/>
        </p:nvGrpSpPr>
        <p:grpSpPr>
          <a:xfrm>
            <a:off x="2038689" y="173907"/>
            <a:ext cx="57599" cy="831799"/>
            <a:chOff x="2038689" y="173907"/>
            <a:chExt cx="57599" cy="831799"/>
          </a:xfrm>
        </p:grpSpPr>
        <p:sp>
          <p:nvSpPr>
            <p:cNvPr id="158" name="Google Shape;158;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8"/>
          <p:cNvGrpSpPr/>
          <p:nvPr/>
        </p:nvGrpSpPr>
        <p:grpSpPr>
          <a:xfrm>
            <a:off x="8008096" y="2108910"/>
            <a:ext cx="199001" cy="2139769"/>
            <a:chOff x="8008096" y="2108910"/>
            <a:chExt cx="199001" cy="2139769"/>
          </a:xfrm>
        </p:grpSpPr>
        <p:sp>
          <p:nvSpPr>
            <p:cNvPr id="161" name="Google Shape;161;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8"/>
          <p:cNvGrpSpPr/>
          <p:nvPr/>
        </p:nvGrpSpPr>
        <p:grpSpPr>
          <a:xfrm>
            <a:off x="4095146" y="-859690"/>
            <a:ext cx="199001" cy="2139769"/>
            <a:chOff x="8008096" y="2108910"/>
            <a:chExt cx="199001" cy="2139769"/>
          </a:xfrm>
        </p:grpSpPr>
        <p:sp>
          <p:nvSpPr>
            <p:cNvPr id="165" name="Google Shape;16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8"/>
          <p:cNvGrpSpPr/>
          <p:nvPr/>
        </p:nvGrpSpPr>
        <p:grpSpPr>
          <a:xfrm>
            <a:off x="6333286" y="3704939"/>
            <a:ext cx="133252" cy="1952377"/>
            <a:chOff x="6780548" y="337714"/>
            <a:chExt cx="133252" cy="1952377"/>
          </a:xfrm>
        </p:grpSpPr>
        <p:sp>
          <p:nvSpPr>
            <p:cNvPr id="168" name="Google Shape;168;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8"/>
          <p:cNvGrpSpPr/>
          <p:nvPr/>
        </p:nvGrpSpPr>
        <p:grpSpPr>
          <a:xfrm>
            <a:off x="2702021" y="3612763"/>
            <a:ext cx="121172" cy="760495"/>
            <a:chOff x="5245196" y="3136513"/>
            <a:chExt cx="121172" cy="760495"/>
          </a:xfrm>
        </p:grpSpPr>
        <p:sp>
          <p:nvSpPr>
            <p:cNvPr id="171" name="Google Shape;171;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
        <p:cNvGrpSpPr/>
        <p:nvPr/>
      </p:nvGrpSpPr>
      <p:grpSpPr>
        <a:xfrm>
          <a:off x="0" y="0"/>
          <a:ext cx="0" cy="0"/>
          <a:chOff x="0" y="0"/>
          <a:chExt cx="0" cy="0"/>
        </a:xfrm>
      </p:grpSpPr>
      <p:sp>
        <p:nvSpPr>
          <p:cNvPr id="177" name="Google Shape;17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8" name="Google Shape;17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9" name="Google Shape;17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0" name="Google Shape;18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1"/>
        <p:cNvGrpSpPr/>
        <p:nvPr/>
      </p:nvGrpSpPr>
      <p:grpSpPr>
        <a:xfrm>
          <a:off x="0" y="0"/>
          <a:ext cx="0" cy="0"/>
          <a:chOff x="0" y="0"/>
          <a:chExt cx="0" cy="0"/>
        </a:xfrm>
      </p:grpSpPr>
      <p:sp>
        <p:nvSpPr>
          <p:cNvPr id="182" name="Google Shape;182;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83" name="Google Shape;18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lt1"/>
                </a:solidFill>
                <a:latin typeface="Maven Pro"/>
                <a:ea typeface="Maven Pro"/>
                <a:cs typeface="Maven Pro"/>
                <a:sym typeface="Maven Pro"/>
              </a:defRPr>
            </a:lvl1pPr>
            <a:lvl2pPr lvl="1" algn="r">
              <a:buNone/>
              <a:defRPr sz="1300">
                <a:solidFill>
                  <a:schemeClr val="lt1"/>
                </a:solidFill>
                <a:latin typeface="Maven Pro"/>
                <a:ea typeface="Maven Pro"/>
                <a:cs typeface="Maven Pro"/>
                <a:sym typeface="Maven Pro"/>
              </a:defRPr>
            </a:lvl2pPr>
            <a:lvl3pPr lvl="2" algn="r">
              <a:buNone/>
              <a:defRPr sz="1300">
                <a:solidFill>
                  <a:schemeClr val="lt1"/>
                </a:solidFill>
                <a:latin typeface="Maven Pro"/>
                <a:ea typeface="Maven Pro"/>
                <a:cs typeface="Maven Pro"/>
                <a:sym typeface="Maven Pro"/>
              </a:defRPr>
            </a:lvl3pPr>
            <a:lvl4pPr lvl="3" algn="r">
              <a:buNone/>
              <a:defRPr sz="1300">
                <a:solidFill>
                  <a:schemeClr val="lt1"/>
                </a:solidFill>
                <a:latin typeface="Maven Pro"/>
                <a:ea typeface="Maven Pro"/>
                <a:cs typeface="Maven Pro"/>
                <a:sym typeface="Maven Pro"/>
              </a:defRPr>
            </a:lvl4pPr>
            <a:lvl5pPr lvl="4" algn="r">
              <a:buNone/>
              <a:defRPr sz="1300">
                <a:solidFill>
                  <a:schemeClr val="lt1"/>
                </a:solidFill>
                <a:latin typeface="Maven Pro"/>
                <a:ea typeface="Maven Pro"/>
                <a:cs typeface="Maven Pro"/>
                <a:sym typeface="Maven Pro"/>
              </a:defRPr>
            </a:lvl5pPr>
            <a:lvl6pPr lvl="5" algn="r">
              <a:buNone/>
              <a:defRPr sz="1300">
                <a:solidFill>
                  <a:schemeClr val="lt1"/>
                </a:solidFill>
                <a:latin typeface="Maven Pro"/>
                <a:ea typeface="Maven Pro"/>
                <a:cs typeface="Maven Pro"/>
                <a:sym typeface="Maven Pro"/>
              </a:defRPr>
            </a:lvl6pPr>
            <a:lvl7pPr lvl="6" algn="r">
              <a:buNone/>
              <a:defRPr sz="1300">
                <a:solidFill>
                  <a:schemeClr val="lt1"/>
                </a:solidFill>
                <a:latin typeface="Maven Pro"/>
                <a:ea typeface="Maven Pro"/>
                <a:cs typeface="Maven Pro"/>
                <a:sym typeface="Maven Pro"/>
              </a:defRPr>
            </a:lvl7pPr>
            <a:lvl8pPr lvl="7" algn="r">
              <a:buNone/>
              <a:defRPr sz="1300">
                <a:solidFill>
                  <a:schemeClr val="lt1"/>
                </a:solidFill>
                <a:latin typeface="Maven Pro"/>
                <a:ea typeface="Maven Pro"/>
                <a:cs typeface="Maven Pro"/>
                <a:sym typeface="Maven Pro"/>
              </a:defRPr>
            </a:lvl8pPr>
            <a:lvl9pPr lvl="8" algn="r">
              <a:buNone/>
              <a:defRPr sz="1300">
                <a:solidFill>
                  <a:schemeClr val="lt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3.jpg"/></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46.jpg"/><Relationship Id="rId4" Type="http://schemas.openxmlformats.org/officeDocument/2006/relationships/image" Target="../media/image45.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56.jpg"/></Relationships>
</file>

<file path=ppt/slides/_rels/slide5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9.xml"/><Relationship Id="rId1" Type="http://schemas.openxmlformats.org/officeDocument/2006/relationships/slideLayout" Target="../slideLayouts/slideLayout5.xml"/><Relationship Id="rId5" Type="http://schemas.openxmlformats.org/officeDocument/2006/relationships/image" Target="../media/image59.jpg"/><Relationship Id="rId4" Type="http://schemas.openxmlformats.org/officeDocument/2006/relationships/image" Target="../media/image5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3"/>
          <p:cNvSpPr txBox="1">
            <a:spLocks noGrp="1"/>
          </p:cNvSpPr>
          <p:nvPr>
            <p:ph type="subTitle" idx="1"/>
          </p:nvPr>
        </p:nvSpPr>
        <p:spPr>
          <a:xfrm>
            <a:off x="2833260" y="2697025"/>
            <a:ext cx="4380300" cy="21399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dirty="0"/>
              <a:t>  </a:t>
            </a:r>
            <a:r>
              <a:rPr lang="en" dirty="0">
                <a:latin typeface="Share Tech"/>
                <a:ea typeface="Share Tech"/>
                <a:cs typeface="Share Tech"/>
                <a:sym typeface="Share Tech"/>
              </a:rPr>
              <a:t> </a:t>
            </a:r>
            <a:r>
              <a:rPr lang="en" sz="1900" dirty="0">
                <a:latin typeface="Share Tech"/>
                <a:ea typeface="Share Tech"/>
                <a:cs typeface="Share Tech"/>
                <a:sym typeface="Share Tech"/>
              </a:rPr>
              <a:t>  Seminar 7, Team 6</a:t>
            </a:r>
            <a:endParaRPr sz="1900" dirty="0">
              <a:latin typeface="Share Tech"/>
              <a:ea typeface="Share Tech"/>
              <a:cs typeface="Share Tech"/>
              <a:sym typeface="Share Tech"/>
            </a:endParaRPr>
          </a:p>
          <a:p>
            <a:pPr marL="914400" lvl="0" indent="0" algn="l" rtl="0">
              <a:spcBef>
                <a:spcPts val="0"/>
              </a:spcBef>
              <a:spcAft>
                <a:spcPts val="0"/>
              </a:spcAft>
              <a:buNone/>
            </a:pPr>
            <a:endParaRPr dirty="0">
              <a:latin typeface="Share Tech"/>
              <a:ea typeface="Share Tech"/>
              <a:cs typeface="Share Tech"/>
              <a:sym typeface="Share Tech"/>
            </a:endParaRPr>
          </a:p>
          <a:p>
            <a:pPr marL="0" lvl="0" indent="0" algn="l" rtl="0">
              <a:spcBef>
                <a:spcPts val="0"/>
              </a:spcBef>
              <a:spcAft>
                <a:spcPts val="0"/>
              </a:spcAft>
              <a:buNone/>
            </a:pPr>
            <a:r>
              <a:rPr lang="en" sz="1900" dirty="0">
                <a:latin typeface="Share Tech"/>
                <a:ea typeface="Share Tech"/>
                <a:cs typeface="Share Tech"/>
                <a:sym typeface="Share Tech"/>
              </a:rPr>
              <a:t>Chan Shi Hui Amanda 	U1910759K</a:t>
            </a:r>
            <a:endParaRPr sz="1900" dirty="0">
              <a:latin typeface="Share Tech"/>
              <a:ea typeface="Share Tech"/>
              <a:cs typeface="Share Tech"/>
              <a:sym typeface="Share Tech"/>
            </a:endParaRPr>
          </a:p>
          <a:p>
            <a:pPr marL="0" lvl="0" indent="0" algn="l" rtl="0">
              <a:spcBef>
                <a:spcPts val="0"/>
              </a:spcBef>
              <a:spcAft>
                <a:spcPts val="0"/>
              </a:spcAft>
              <a:buNone/>
            </a:pPr>
            <a:r>
              <a:rPr lang="en" sz="1900" dirty="0">
                <a:latin typeface="Share Tech"/>
                <a:ea typeface="Share Tech"/>
                <a:cs typeface="Share Tech"/>
                <a:sym typeface="Share Tech"/>
              </a:rPr>
              <a:t>Lee Yi Shan </a:t>
            </a:r>
            <a:r>
              <a:rPr lang="en" sz="1900" dirty="0" smtClean="0">
                <a:latin typeface="Share Tech"/>
                <a:ea typeface="Share Tech"/>
                <a:cs typeface="Share Tech"/>
                <a:sym typeface="Share Tech"/>
              </a:rPr>
              <a:t>                         U1810232H</a:t>
            </a:r>
            <a:endParaRPr sz="1900" dirty="0">
              <a:latin typeface="Share Tech"/>
              <a:ea typeface="Share Tech"/>
              <a:cs typeface="Share Tech"/>
              <a:sym typeface="Share Tech"/>
            </a:endParaRPr>
          </a:p>
          <a:p>
            <a:pPr marL="0" lvl="0" indent="0" algn="l" rtl="0">
              <a:spcBef>
                <a:spcPts val="0"/>
              </a:spcBef>
              <a:spcAft>
                <a:spcPts val="0"/>
              </a:spcAft>
              <a:buNone/>
            </a:pPr>
            <a:r>
              <a:rPr lang="en" sz="1900" dirty="0">
                <a:latin typeface="Share Tech"/>
                <a:ea typeface="Share Tech"/>
                <a:cs typeface="Share Tech"/>
                <a:sym typeface="Share Tech"/>
              </a:rPr>
              <a:t>Harvinder Singh Chahal 	U1910668J</a:t>
            </a:r>
            <a:endParaRPr sz="1900" dirty="0">
              <a:latin typeface="Share Tech"/>
              <a:ea typeface="Share Tech"/>
              <a:cs typeface="Share Tech"/>
              <a:sym typeface="Share Tech"/>
            </a:endParaRPr>
          </a:p>
          <a:p>
            <a:pPr marL="0" lvl="0" indent="0" algn="l" rtl="0">
              <a:spcBef>
                <a:spcPts val="0"/>
              </a:spcBef>
              <a:spcAft>
                <a:spcPts val="0"/>
              </a:spcAft>
              <a:buNone/>
            </a:pPr>
            <a:r>
              <a:rPr lang="en" sz="1900" dirty="0">
                <a:latin typeface="Share Tech"/>
                <a:ea typeface="Share Tech"/>
                <a:cs typeface="Share Tech"/>
                <a:sym typeface="Share Tech"/>
              </a:rPr>
              <a:t>Lum Yao Zong, Edward 	U1810185G</a:t>
            </a:r>
            <a:endParaRPr sz="1900" dirty="0">
              <a:latin typeface="Share Tech"/>
              <a:ea typeface="Share Tech"/>
              <a:cs typeface="Share Tech"/>
              <a:sym typeface="Share Tech"/>
            </a:endParaRPr>
          </a:p>
          <a:p>
            <a:pPr marL="0" lvl="0" indent="0" algn="l" rtl="0">
              <a:spcBef>
                <a:spcPts val="0"/>
              </a:spcBef>
              <a:spcAft>
                <a:spcPts val="0"/>
              </a:spcAft>
              <a:buNone/>
            </a:pPr>
            <a:r>
              <a:rPr lang="en" sz="1900" dirty="0">
                <a:latin typeface="Share Tech"/>
                <a:ea typeface="Share Tech"/>
                <a:cs typeface="Share Tech"/>
                <a:sym typeface="Share Tech"/>
              </a:rPr>
              <a:t>Fung Kai Xiang Daniel 	U1921788J</a:t>
            </a:r>
            <a:endParaRPr sz="1900" dirty="0">
              <a:latin typeface="Share Tech"/>
              <a:ea typeface="Share Tech"/>
              <a:cs typeface="Share Tech"/>
              <a:sym typeface="Share Tech"/>
            </a:endParaRPr>
          </a:p>
          <a:p>
            <a:pPr marL="0" lvl="0" indent="0" algn="l" rtl="0">
              <a:spcBef>
                <a:spcPts val="0"/>
              </a:spcBef>
              <a:spcAft>
                <a:spcPts val="0"/>
              </a:spcAft>
              <a:buNone/>
            </a:pPr>
            <a:endParaRPr sz="1600" dirty="0">
              <a:latin typeface="Share Tech"/>
              <a:ea typeface="Share Tech"/>
              <a:cs typeface="Share Tech"/>
              <a:sym typeface="Share Tech"/>
            </a:endParaRPr>
          </a:p>
        </p:txBody>
      </p:sp>
      <p:sp>
        <p:nvSpPr>
          <p:cNvPr id="452" name="Google Shape;452;p23"/>
          <p:cNvSpPr txBox="1">
            <a:spLocks noGrp="1"/>
          </p:cNvSpPr>
          <p:nvPr>
            <p:ph type="ctrTitle"/>
          </p:nvPr>
        </p:nvSpPr>
        <p:spPr>
          <a:xfrm>
            <a:off x="1561650" y="916072"/>
            <a:ext cx="6020700" cy="15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Embedding </a:t>
            </a:r>
            <a:r>
              <a:rPr lang="en" sz="4000">
                <a:solidFill>
                  <a:schemeClr val="accent2"/>
                </a:solidFill>
              </a:rPr>
              <a:t>Analytics</a:t>
            </a:r>
            <a:r>
              <a:rPr lang="en" sz="4000"/>
              <a:t> Into Job Embeddedness Theory</a:t>
            </a:r>
            <a:endParaRPr sz="4000"/>
          </a:p>
        </p:txBody>
      </p:sp>
      <p:sp>
        <p:nvSpPr>
          <p:cNvPr id="453" name="Google Shape;453;p23"/>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23"/>
          <p:cNvGrpSpPr/>
          <p:nvPr/>
        </p:nvGrpSpPr>
        <p:grpSpPr>
          <a:xfrm>
            <a:off x="1608717" y="1280046"/>
            <a:ext cx="199237" cy="2828935"/>
            <a:chOff x="1608717" y="1280046"/>
            <a:chExt cx="199237" cy="2828935"/>
          </a:xfrm>
        </p:grpSpPr>
        <p:sp>
          <p:nvSpPr>
            <p:cNvPr id="458" name="Google Shape;458;p23"/>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3"/>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23"/>
          <p:cNvGrpSpPr/>
          <p:nvPr/>
        </p:nvGrpSpPr>
        <p:grpSpPr>
          <a:xfrm>
            <a:off x="8008096" y="2108910"/>
            <a:ext cx="199001" cy="2139769"/>
            <a:chOff x="8008096" y="2108910"/>
            <a:chExt cx="199001" cy="2139769"/>
          </a:xfrm>
        </p:grpSpPr>
        <p:sp>
          <p:nvSpPr>
            <p:cNvPr id="464" name="Google Shape;464;p2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cxnSp>
        <p:nvCxnSpPr>
          <p:cNvPr id="688" name="Google Shape;688;p32"/>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689" name="Google Shape;689;p32"/>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690" name="Google Shape;690;p32"/>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691" name="Google Shape;691;p32"/>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692" name="Google Shape;692;p32"/>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PROCESS</a:t>
            </a:r>
            <a:endParaRPr/>
          </a:p>
        </p:txBody>
      </p:sp>
      <p:cxnSp>
        <p:nvCxnSpPr>
          <p:cNvPr id="693" name="Google Shape;693;p32"/>
          <p:cNvCxnSpPr/>
          <p:nvPr/>
        </p:nvCxnSpPr>
        <p:spPr>
          <a:xfrm>
            <a:off x="1034400" y="2918100"/>
            <a:ext cx="8149500" cy="6600"/>
          </a:xfrm>
          <a:prstGeom prst="straightConnector1">
            <a:avLst/>
          </a:prstGeom>
          <a:noFill/>
          <a:ln w="19050" cap="flat" cmpd="sng">
            <a:solidFill>
              <a:schemeClr val="lt2"/>
            </a:solidFill>
            <a:prstDash val="solid"/>
            <a:round/>
            <a:headEnd type="none" w="med" len="med"/>
            <a:tailEnd type="none" w="med" len="med"/>
          </a:ln>
        </p:spPr>
      </p:cxnSp>
      <p:grpSp>
        <p:nvGrpSpPr>
          <p:cNvPr id="694" name="Google Shape;694;p32"/>
          <p:cNvGrpSpPr/>
          <p:nvPr/>
        </p:nvGrpSpPr>
        <p:grpSpPr>
          <a:xfrm>
            <a:off x="1372725" y="2731350"/>
            <a:ext cx="373500" cy="373500"/>
            <a:chOff x="1372725" y="1912500"/>
            <a:chExt cx="373500" cy="373500"/>
          </a:xfrm>
        </p:grpSpPr>
        <p:sp>
          <p:nvSpPr>
            <p:cNvPr id="695" name="Google Shape;695;p32"/>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32"/>
          <p:cNvGrpSpPr/>
          <p:nvPr/>
        </p:nvGrpSpPr>
        <p:grpSpPr>
          <a:xfrm>
            <a:off x="3401092" y="2731350"/>
            <a:ext cx="373500" cy="373500"/>
            <a:chOff x="3212675" y="1912500"/>
            <a:chExt cx="373500" cy="373500"/>
          </a:xfrm>
        </p:grpSpPr>
        <p:sp>
          <p:nvSpPr>
            <p:cNvPr id="698" name="Google Shape;698;p32"/>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2"/>
          <p:cNvGrpSpPr/>
          <p:nvPr/>
        </p:nvGrpSpPr>
        <p:grpSpPr>
          <a:xfrm>
            <a:off x="5429458" y="2731350"/>
            <a:ext cx="373500" cy="373500"/>
            <a:chOff x="5557850" y="1912500"/>
            <a:chExt cx="373500" cy="373500"/>
          </a:xfrm>
        </p:grpSpPr>
        <p:sp>
          <p:nvSpPr>
            <p:cNvPr id="701" name="Google Shape;701;p32"/>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32"/>
          <p:cNvGrpSpPr/>
          <p:nvPr/>
        </p:nvGrpSpPr>
        <p:grpSpPr>
          <a:xfrm>
            <a:off x="7457825" y="2731350"/>
            <a:ext cx="373500" cy="373500"/>
            <a:chOff x="7457825" y="1912500"/>
            <a:chExt cx="373500" cy="373500"/>
          </a:xfrm>
        </p:grpSpPr>
        <p:sp>
          <p:nvSpPr>
            <p:cNvPr id="704" name="Google Shape;704;p32"/>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32"/>
          <p:cNvSpPr txBox="1">
            <a:spLocks noGrp="1"/>
          </p:cNvSpPr>
          <p:nvPr>
            <p:ph type="ctrTitle" idx="4294967295"/>
          </p:nvPr>
        </p:nvSpPr>
        <p:spPr>
          <a:xfrm>
            <a:off x="610450" y="1977263"/>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Duplicated Values</a:t>
            </a:r>
            <a:endParaRPr sz="1800"/>
          </a:p>
        </p:txBody>
      </p:sp>
      <p:sp>
        <p:nvSpPr>
          <p:cNvPr id="707" name="Google Shape;707;p32"/>
          <p:cNvSpPr txBox="1">
            <a:spLocks noGrp="1"/>
          </p:cNvSpPr>
          <p:nvPr>
            <p:ph type="subTitle" idx="4294967295"/>
          </p:nvPr>
        </p:nvSpPr>
        <p:spPr>
          <a:xfrm>
            <a:off x="729548" y="1425150"/>
            <a:ext cx="16431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Dropped duplicated rows</a:t>
            </a:r>
            <a:endParaRPr sz="1400"/>
          </a:p>
        </p:txBody>
      </p:sp>
      <p:sp>
        <p:nvSpPr>
          <p:cNvPr id="708" name="Google Shape;708;p32"/>
          <p:cNvSpPr txBox="1">
            <a:spLocks noGrp="1"/>
          </p:cNvSpPr>
          <p:nvPr>
            <p:ph type="ctrTitle" idx="4294967295"/>
          </p:nvPr>
        </p:nvSpPr>
        <p:spPr>
          <a:xfrm>
            <a:off x="6720400" y="343842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Unnecessary columns</a:t>
            </a:r>
            <a:endParaRPr sz="1800"/>
          </a:p>
        </p:txBody>
      </p:sp>
      <p:sp>
        <p:nvSpPr>
          <p:cNvPr id="709" name="Google Shape;709;p32"/>
          <p:cNvSpPr txBox="1">
            <a:spLocks noGrp="1"/>
          </p:cNvSpPr>
          <p:nvPr>
            <p:ph type="subTitle" idx="4294967295"/>
          </p:nvPr>
        </p:nvSpPr>
        <p:spPr>
          <a:xfrm>
            <a:off x="6562150" y="3954500"/>
            <a:ext cx="2197800"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Dropped identification info &amp; other unused columns</a:t>
            </a:r>
            <a:endParaRPr sz="1400"/>
          </a:p>
        </p:txBody>
      </p:sp>
      <p:sp>
        <p:nvSpPr>
          <p:cNvPr id="710" name="Google Shape;710;p32"/>
          <p:cNvSpPr txBox="1">
            <a:spLocks noGrp="1"/>
          </p:cNvSpPr>
          <p:nvPr>
            <p:ph type="ctrTitle" idx="4294967295"/>
          </p:nvPr>
        </p:nvSpPr>
        <p:spPr>
          <a:xfrm>
            <a:off x="2647200" y="34384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Test Values</a:t>
            </a:r>
            <a:endParaRPr sz="1800"/>
          </a:p>
        </p:txBody>
      </p:sp>
      <p:sp>
        <p:nvSpPr>
          <p:cNvPr id="711" name="Google Shape;711;p32"/>
          <p:cNvSpPr txBox="1">
            <a:spLocks noGrp="1"/>
          </p:cNvSpPr>
          <p:nvPr>
            <p:ph type="subTitle" idx="4294967295"/>
          </p:nvPr>
        </p:nvSpPr>
        <p:spPr>
          <a:xfrm>
            <a:off x="2532889" y="3710273"/>
            <a:ext cx="2109900"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Dropped rows related to testing</a:t>
            </a:r>
            <a:endParaRPr sz="1400"/>
          </a:p>
        </p:txBody>
      </p:sp>
      <p:sp>
        <p:nvSpPr>
          <p:cNvPr id="712" name="Google Shape;712;p32"/>
          <p:cNvSpPr txBox="1">
            <a:spLocks noGrp="1"/>
          </p:cNvSpPr>
          <p:nvPr>
            <p:ph type="ctrTitle" idx="4294967295"/>
          </p:nvPr>
        </p:nvSpPr>
        <p:spPr>
          <a:xfrm>
            <a:off x="4683963" y="1977263"/>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Wrong values</a:t>
            </a:r>
            <a:endParaRPr sz="1800"/>
          </a:p>
        </p:txBody>
      </p:sp>
      <p:sp>
        <p:nvSpPr>
          <p:cNvPr id="713" name="Google Shape;713;p32"/>
          <p:cNvSpPr txBox="1">
            <a:spLocks noGrp="1"/>
          </p:cNvSpPr>
          <p:nvPr>
            <p:ph type="subTitle" idx="4294967295"/>
          </p:nvPr>
        </p:nvSpPr>
        <p:spPr>
          <a:xfrm>
            <a:off x="4836650" y="1077757"/>
            <a:ext cx="1559100" cy="9921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Dropped “?????” in Application.ID which is an identifier </a:t>
            </a:r>
            <a:endParaRPr sz="1400"/>
          </a:p>
        </p:txBody>
      </p:sp>
      <p:sp>
        <p:nvSpPr>
          <p:cNvPr id="714" name="Google Shape;714;p32"/>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01</a:t>
            </a:r>
            <a:endParaRPr sz="2400">
              <a:solidFill>
                <a:schemeClr val="accent2"/>
              </a:solidFill>
            </a:endParaRPr>
          </a:p>
        </p:txBody>
      </p:sp>
      <p:sp>
        <p:nvSpPr>
          <p:cNvPr id="715" name="Google Shape;715;p32"/>
          <p:cNvSpPr txBox="1">
            <a:spLocks noGrp="1"/>
          </p:cNvSpPr>
          <p:nvPr>
            <p:ph type="ctrTitle" idx="4294967295"/>
          </p:nvPr>
        </p:nvSpPr>
        <p:spPr>
          <a:xfrm>
            <a:off x="29446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02</a:t>
            </a:r>
            <a:endParaRPr sz="2400">
              <a:solidFill>
                <a:schemeClr val="accent1"/>
              </a:solidFill>
            </a:endParaRPr>
          </a:p>
        </p:txBody>
      </p:sp>
      <p:sp>
        <p:nvSpPr>
          <p:cNvPr id="716" name="Google Shape;716;p32"/>
          <p:cNvSpPr txBox="1">
            <a:spLocks noGrp="1"/>
          </p:cNvSpPr>
          <p:nvPr>
            <p:ph type="ctrTitle" idx="4294967295"/>
          </p:nvPr>
        </p:nvSpPr>
        <p:spPr>
          <a:xfrm>
            <a:off x="49814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03</a:t>
            </a:r>
            <a:endParaRPr sz="2400">
              <a:solidFill>
                <a:schemeClr val="accent3"/>
              </a:solidFill>
            </a:endParaRPr>
          </a:p>
        </p:txBody>
      </p:sp>
      <p:sp>
        <p:nvSpPr>
          <p:cNvPr id="717" name="Google Shape;717;p32"/>
          <p:cNvSpPr txBox="1">
            <a:spLocks noGrp="1"/>
          </p:cNvSpPr>
          <p:nvPr>
            <p:ph type="ctrTitle" idx="4294967295"/>
          </p:nvPr>
        </p:nvSpPr>
        <p:spPr>
          <a:xfrm>
            <a:off x="70181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rPr>
              <a:t>04</a:t>
            </a:r>
            <a:endParaRPr sz="2400">
              <a:solidFill>
                <a:schemeClr val="accent4"/>
              </a:solidFill>
            </a:endParaRPr>
          </a:p>
        </p:txBody>
      </p:sp>
      <p:sp>
        <p:nvSpPr>
          <p:cNvPr id="718" name="Google Shape;718;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719" name="Google Shape;719;p32"/>
          <p:cNvSpPr txBox="1">
            <a:spLocks noGrp="1"/>
          </p:cNvSpPr>
          <p:nvPr>
            <p:ph type="subTitle" idx="4294967295"/>
          </p:nvPr>
        </p:nvSpPr>
        <p:spPr>
          <a:xfrm>
            <a:off x="7650475" y="4749850"/>
            <a:ext cx="1166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Lee Yi Shan</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cxnSp>
        <p:nvCxnSpPr>
          <p:cNvPr id="724" name="Google Shape;724;p33"/>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725" name="Google Shape;725;p33"/>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726" name="Google Shape;726;p33"/>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727" name="Google Shape;727;p33"/>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728" name="Google Shape;728;p3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PROCESS</a:t>
            </a:r>
            <a:endParaRPr/>
          </a:p>
        </p:txBody>
      </p:sp>
      <p:cxnSp>
        <p:nvCxnSpPr>
          <p:cNvPr id="729" name="Google Shape;729;p33"/>
          <p:cNvCxnSpPr/>
          <p:nvPr/>
        </p:nvCxnSpPr>
        <p:spPr>
          <a:xfrm rot="10800000" flipH="1">
            <a:off x="-83050" y="2918100"/>
            <a:ext cx="8192700" cy="5100"/>
          </a:xfrm>
          <a:prstGeom prst="straightConnector1">
            <a:avLst/>
          </a:prstGeom>
          <a:noFill/>
          <a:ln w="19050" cap="flat" cmpd="sng">
            <a:solidFill>
              <a:schemeClr val="lt2"/>
            </a:solidFill>
            <a:prstDash val="solid"/>
            <a:round/>
            <a:headEnd type="none" w="med" len="med"/>
            <a:tailEnd type="none" w="med" len="med"/>
          </a:ln>
        </p:spPr>
      </p:cxnSp>
      <p:grpSp>
        <p:nvGrpSpPr>
          <p:cNvPr id="730" name="Google Shape;730;p33"/>
          <p:cNvGrpSpPr/>
          <p:nvPr/>
        </p:nvGrpSpPr>
        <p:grpSpPr>
          <a:xfrm>
            <a:off x="1372725" y="2731350"/>
            <a:ext cx="373500" cy="373500"/>
            <a:chOff x="1372725" y="1912500"/>
            <a:chExt cx="373500" cy="373500"/>
          </a:xfrm>
        </p:grpSpPr>
        <p:sp>
          <p:nvSpPr>
            <p:cNvPr id="731" name="Google Shape;731;p33"/>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3"/>
          <p:cNvGrpSpPr/>
          <p:nvPr/>
        </p:nvGrpSpPr>
        <p:grpSpPr>
          <a:xfrm>
            <a:off x="3401092" y="2731350"/>
            <a:ext cx="373500" cy="373500"/>
            <a:chOff x="3212675" y="1912500"/>
            <a:chExt cx="373500" cy="373500"/>
          </a:xfrm>
        </p:grpSpPr>
        <p:sp>
          <p:nvSpPr>
            <p:cNvPr id="734" name="Google Shape;734;p33"/>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33"/>
          <p:cNvGrpSpPr/>
          <p:nvPr/>
        </p:nvGrpSpPr>
        <p:grpSpPr>
          <a:xfrm>
            <a:off x="5429458" y="2731350"/>
            <a:ext cx="373500" cy="373500"/>
            <a:chOff x="5557850" y="1912500"/>
            <a:chExt cx="373500" cy="373500"/>
          </a:xfrm>
        </p:grpSpPr>
        <p:sp>
          <p:nvSpPr>
            <p:cNvPr id="737" name="Google Shape;737;p33"/>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33"/>
          <p:cNvGrpSpPr/>
          <p:nvPr/>
        </p:nvGrpSpPr>
        <p:grpSpPr>
          <a:xfrm>
            <a:off x="7457825" y="2731350"/>
            <a:ext cx="373500" cy="373500"/>
            <a:chOff x="7457825" y="1912500"/>
            <a:chExt cx="373500" cy="373500"/>
          </a:xfrm>
        </p:grpSpPr>
        <p:sp>
          <p:nvSpPr>
            <p:cNvPr id="740" name="Google Shape;740;p33"/>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33"/>
          <p:cNvSpPr txBox="1">
            <a:spLocks noGrp="1"/>
          </p:cNvSpPr>
          <p:nvPr>
            <p:ph type="ctrTitle" idx="4294967295"/>
          </p:nvPr>
        </p:nvSpPr>
        <p:spPr>
          <a:xfrm>
            <a:off x="610450" y="1977263"/>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Illogical Values</a:t>
            </a:r>
            <a:endParaRPr sz="1800"/>
          </a:p>
        </p:txBody>
      </p:sp>
      <p:sp>
        <p:nvSpPr>
          <p:cNvPr id="743" name="Google Shape;743;p33"/>
          <p:cNvSpPr txBox="1">
            <a:spLocks noGrp="1"/>
          </p:cNvSpPr>
          <p:nvPr>
            <p:ph type="ctrTitle" idx="4294967295"/>
          </p:nvPr>
        </p:nvSpPr>
        <p:spPr>
          <a:xfrm>
            <a:off x="6720400" y="343842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Export cleaned dataset</a:t>
            </a:r>
            <a:endParaRPr sz="1800"/>
          </a:p>
        </p:txBody>
      </p:sp>
      <p:sp>
        <p:nvSpPr>
          <p:cNvPr id="744" name="Google Shape;744;p33"/>
          <p:cNvSpPr txBox="1">
            <a:spLocks noGrp="1"/>
          </p:cNvSpPr>
          <p:nvPr>
            <p:ph type="subTitle" idx="4294967295"/>
          </p:nvPr>
        </p:nvSpPr>
        <p:spPr>
          <a:xfrm>
            <a:off x="6562450" y="3954500"/>
            <a:ext cx="2197800"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Export to CSV &amp; split data for each component</a:t>
            </a:r>
            <a:endParaRPr sz="1400"/>
          </a:p>
        </p:txBody>
      </p:sp>
      <p:sp>
        <p:nvSpPr>
          <p:cNvPr id="745" name="Google Shape;745;p33"/>
          <p:cNvSpPr txBox="1">
            <a:spLocks noGrp="1"/>
          </p:cNvSpPr>
          <p:nvPr>
            <p:ph type="ctrTitle" idx="4294967295"/>
          </p:nvPr>
        </p:nvSpPr>
        <p:spPr>
          <a:xfrm>
            <a:off x="2647200" y="3438425"/>
            <a:ext cx="1881300" cy="74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NA &amp; MISSING VALUES</a:t>
            </a:r>
            <a:endParaRPr sz="1800"/>
          </a:p>
        </p:txBody>
      </p:sp>
      <p:sp>
        <p:nvSpPr>
          <p:cNvPr id="746" name="Google Shape;746;p33"/>
          <p:cNvSpPr txBox="1">
            <a:spLocks noGrp="1"/>
          </p:cNvSpPr>
          <p:nvPr>
            <p:ph type="ctrTitle" idx="4294967295"/>
          </p:nvPr>
        </p:nvSpPr>
        <p:spPr>
          <a:xfrm>
            <a:off x="4683963" y="1977263"/>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VERIFICATION</a:t>
            </a:r>
            <a:endParaRPr sz="1800"/>
          </a:p>
        </p:txBody>
      </p:sp>
      <p:sp>
        <p:nvSpPr>
          <p:cNvPr id="747" name="Google Shape;747;p33"/>
          <p:cNvSpPr txBox="1">
            <a:spLocks noGrp="1"/>
          </p:cNvSpPr>
          <p:nvPr>
            <p:ph type="subTitle" idx="4294967295"/>
          </p:nvPr>
        </p:nvSpPr>
        <p:spPr>
          <a:xfrm>
            <a:off x="4675550" y="1468700"/>
            <a:ext cx="18813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Drop any additional invalid rows </a:t>
            </a:r>
            <a:endParaRPr sz="1400"/>
          </a:p>
        </p:txBody>
      </p:sp>
      <p:sp>
        <p:nvSpPr>
          <p:cNvPr id="748" name="Google Shape;748;p33"/>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05</a:t>
            </a:r>
            <a:endParaRPr sz="2400">
              <a:solidFill>
                <a:schemeClr val="accent2"/>
              </a:solidFill>
            </a:endParaRPr>
          </a:p>
        </p:txBody>
      </p:sp>
      <p:sp>
        <p:nvSpPr>
          <p:cNvPr id="749" name="Google Shape;749;p33"/>
          <p:cNvSpPr txBox="1">
            <a:spLocks noGrp="1"/>
          </p:cNvSpPr>
          <p:nvPr>
            <p:ph type="ctrTitle" idx="4294967295"/>
          </p:nvPr>
        </p:nvSpPr>
        <p:spPr>
          <a:xfrm>
            <a:off x="29446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06</a:t>
            </a:r>
            <a:endParaRPr sz="2400">
              <a:solidFill>
                <a:schemeClr val="accent1"/>
              </a:solidFill>
            </a:endParaRPr>
          </a:p>
        </p:txBody>
      </p:sp>
      <p:sp>
        <p:nvSpPr>
          <p:cNvPr id="750" name="Google Shape;750;p33"/>
          <p:cNvSpPr txBox="1">
            <a:spLocks noGrp="1"/>
          </p:cNvSpPr>
          <p:nvPr>
            <p:ph type="ctrTitle" idx="4294967295"/>
          </p:nvPr>
        </p:nvSpPr>
        <p:spPr>
          <a:xfrm>
            <a:off x="49814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07</a:t>
            </a:r>
            <a:endParaRPr sz="2400">
              <a:solidFill>
                <a:schemeClr val="accent3"/>
              </a:solidFill>
            </a:endParaRPr>
          </a:p>
        </p:txBody>
      </p:sp>
      <p:sp>
        <p:nvSpPr>
          <p:cNvPr id="751" name="Google Shape;751;p33"/>
          <p:cNvSpPr txBox="1">
            <a:spLocks noGrp="1"/>
          </p:cNvSpPr>
          <p:nvPr>
            <p:ph type="ctrTitle" idx="4294967295"/>
          </p:nvPr>
        </p:nvSpPr>
        <p:spPr>
          <a:xfrm>
            <a:off x="70181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rPr>
              <a:t>08</a:t>
            </a:r>
            <a:endParaRPr sz="2400">
              <a:solidFill>
                <a:schemeClr val="accent4"/>
              </a:solidFill>
            </a:endParaRPr>
          </a:p>
        </p:txBody>
      </p:sp>
      <p:sp>
        <p:nvSpPr>
          <p:cNvPr id="752" name="Google Shape;752;p33"/>
          <p:cNvSpPr txBox="1"/>
          <p:nvPr/>
        </p:nvSpPr>
        <p:spPr>
          <a:xfrm>
            <a:off x="7256000" y="4332175"/>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753" name="Google Shape;753;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754" name="Google Shape;754;p33"/>
          <p:cNvSpPr txBox="1">
            <a:spLocks noGrp="1"/>
          </p:cNvSpPr>
          <p:nvPr>
            <p:ph type="subTitle" idx="4294967295"/>
          </p:nvPr>
        </p:nvSpPr>
        <p:spPr>
          <a:xfrm>
            <a:off x="7650475" y="4749850"/>
            <a:ext cx="1166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Lee Yi Shan</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34"/>
          <p:cNvSpPr txBox="1">
            <a:spLocks noGrp="1"/>
          </p:cNvSpPr>
          <p:nvPr>
            <p:ph type="ctrTitle"/>
          </p:nvPr>
        </p:nvSpPr>
        <p:spPr>
          <a:xfrm>
            <a:off x="618825" y="411675"/>
            <a:ext cx="5382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 Illogical values</a:t>
            </a:r>
            <a:endParaRPr/>
          </a:p>
        </p:txBody>
      </p:sp>
      <p:graphicFrame>
        <p:nvGraphicFramePr>
          <p:cNvPr id="760" name="Google Shape;760;p34"/>
          <p:cNvGraphicFramePr/>
          <p:nvPr/>
        </p:nvGraphicFramePr>
        <p:xfrm>
          <a:off x="952500" y="1047750"/>
          <a:ext cx="7239000" cy="3191720"/>
        </p:xfrm>
        <a:graphic>
          <a:graphicData uri="http://schemas.openxmlformats.org/drawingml/2006/table">
            <a:tbl>
              <a:tblPr>
                <a:noFill/>
                <a:tableStyleId>{83E407E1-D1C9-46E4-A4D8-4BA41A472BE5}</a:tableStyleId>
              </a:tblPr>
              <a:tblGrid>
                <a:gridCol w="3849125"/>
                <a:gridCol w="3389875"/>
              </a:tblGrid>
              <a:tr h="381000">
                <a:tc>
                  <a:txBody>
                    <a:bodyPr/>
                    <a:lstStyle/>
                    <a:p>
                      <a:pPr marL="0" lvl="0" indent="0" algn="ctr" rtl="0">
                        <a:spcBef>
                          <a:spcPts val="0"/>
                        </a:spcBef>
                        <a:spcAft>
                          <a:spcPts val="0"/>
                        </a:spcAft>
                        <a:buNone/>
                      </a:pPr>
                      <a:r>
                        <a:rPr lang="en">
                          <a:latin typeface="Maven Pro"/>
                          <a:ea typeface="Maven Pro"/>
                          <a:cs typeface="Maven Pro"/>
                          <a:sym typeface="Maven Pro"/>
                        </a:rPr>
                        <a:t>Illogical conditions</a:t>
                      </a:r>
                      <a:endParaRPr>
                        <a:latin typeface="Maven Pro"/>
                        <a:ea typeface="Maven Pro"/>
                        <a:cs typeface="Maven Pro"/>
                        <a:sym typeface="Maven Pro"/>
                      </a:endParaRPr>
                    </a:p>
                  </a:txBody>
                  <a:tcPr marL="91425" marR="91425" marT="91425" marB="91425">
                    <a:solidFill>
                      <a:schemeClr val="accent5"/>
                    </a:solidFill>
                  </a:tcPr>
                </a:tc>
                <a:tc>
                  <a:txBody>
                    <a:bodyPr/>
                    <a:lstStyle/>
                    <a:p>
                      <a:pPr marL="0" lvl="0" indent="0" algn="ctr" rtl="0">
                        <a:spcBef>
                          <a:spcPts val="0"/>
                        </a:spcBef>
                        <a:spcAft>
                          <a:spcPts val="0"/>
                        </a:spcAft>
                        <a:buNone/>
                      </a:pPr>
                      <a:r>
                        <a:rPr lang="en">
                          <a:latin typeface="Maven Pro"/>
                          <a:ea typeface="Maven Pro"/>
                          <a:cs typeface="Maven Pro"/>
                          <a:sym typeface="Maven Pro"/>
                        </a:rPr>
                        <a:t>Treatment</a:t>
                      </a:r>
                      <a:endParaRPr>
                        <a:latin typeface="Maven Pro"/>
                        <a:ea typeface="Maven Pro"/>
                        <a:cs typeface="Maven Pro"/>
                        <a:sym typeface="Maven Pro"/>
                      </a:endParaRPr>
                    </a:p>
                  </a:txBody>
                  <a:tcPr marL="91425" marR="91425" marT="91425" marB="91425">
                    <a:solidFill>
                      <a:schemeClr val="accent5"/>
                    </a:solidFill>
                  </a:tcPr>
                </a:tc>
              </a:tr>
              <a:tr h="0">
                <a:tc>
                  <a:txBody>
                    <a:bodyPr/>
                    <a:lstStyle/>
                    <a:p>
                      <a:pPr marL="0" lvl="0" indent="0" algn="l" rtl="0">
                        <a:spcBef>
                          <a:spcPts val="0"/>
                        </a:spcBef>
                        <a:spcAft>
                          <a:spcPts val="0"/>
                        </a:spcAft>
                        <a:buNone/>
                      </a:pPr>
                      <a:r>
                        <a:rPr lang="en">
                          <a:latin typeface="Maven Pro"/>
                          <a:ea typeface="Maven Pro"/>
                          <a:cs typeface="Maven Pro"/>
                          <a:sym typeface="Maven Pro"/>
                        </a:rPr>
                        <a:t>YearsAtCompany &gt; TotalWorkingYears</a:t>
                      </a:r>
                      <a:endParaRPr>
                        <a:latin typeface="Maven Pro"/>
                        <a:ea typeface="Maven Pro"/>
                        <a:cs typeface="Maven Pro"/>
                        <a:sym typeface="Maven Pro"/>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Maven Pro"/>
                          <a:ea typeface="Maven Pro"/>
                          <a:cs typeface="Maven Pro"/>
                          <a:sym typeface="Maven Pro"/>
                        </a:rPr>
                        <a:t>Dropped 6 rows</a:t>
                      </a:r>
                      <a:endParaRPr>
                        <a:latin typeface="Maven Pro"/>
                        <a:ea typeface="Maven Pro"/>
                        <a:cs typeface="Maven Pro"/>
                        <a:sym typeface="Maven Pro"/>
                      </a:endParaRPr>
                    </a:p>
                  </a:txBody>
                  <a:tcPr marL="91425" marR="91425" marT="91425" marB="91425">
                    <a:solidFill>
                      <a:schemeClr val="lt2"/>
                    </a:solidFill>
                  </a:tcPr>
                </a:tc>
              </a:tr>
              <a:tr h="381000">
                <a:tc>
                  <a:txBody>
                    <a:bodyPr/>
                    <a:lstStyle/>
                    <a:p>
                      <a:pPr marL="0" lvl="0" indent="0" algn="l" rtl="0">
                        <a:spcBef>
                          <a:spcPts val="0"/>
                        </a:spcBef>
                        <a:spcAft>
                          <a:spcPts val="0"/>
                        </a:spcAft>
                        <a:buNone/>
                      </a:pPr>
                      <a:r>
                        <a:rPr lang="en">
                          <a:latin typeface="Maven Pro"/>
                          <a:ea typeface="Maven Pro"/>
                          <a:cs typeface="Maven Pro"/>
                          <a:sym typeface="Maven Pro"/>
                        </a:rPr>
                        <a:t>YearsInCurrentRole &gt; TotalWorkingYears</a:t>
                      </a:r>
                      <a:endParaRPr>
                        <a:latin typeface="Maven Pro"/>
                        <a:ea typeface="Maven Pro"/>
                        <a:cs typeface="Maven Pro"/>
                        <a:sym typeface="Maven Pro"/>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Maven Pro"/>
                          <a:ea typeface="Maven Pro"/>
                          <a:cs typeface="Maven Pro"/>
                          <a:sym typeface="Maven Pro"/>
                        </a:rPr>
                        <a:t>0 rows found</a:t>
                      </a:r>
                      <a:endParaRPr>
                        <a:latin typeface="Maven Pro"/>
                        <a:ea typeface="Maven Pro"/>
                        <a:cs typeface="Maven Pro"/>
                        <a:sym typeface="Maven Pro"/>
                      </a:endParaRPr>
                    </a:p>
                  </a:txBody>
                  <a:tcPr marL="91425" marR="91425" marT="91425" marB="91425">
                    <a:solidFill>
                      <a:schemeClr val="lt2"/>
                    </a:solidFill>
                  </a:tcPr>
                </a:tc>
              </a:tr>
              <a:tr h="0">
                <a:tc>
                  <a:txBody>
                    <a:bodyPr/>
                    <a:lstStyle/>
                    <a:p>
                      <a:pPr marL="0" lvl="0" indent="0" algn="l" rtl="0">
                        <a:spcBef>
                          <a:spcPts val="0"/>
                        </a:spcBef>
                        <a:spcAft>
                          <a:spcPts val="0"/>
                        </a:spcAft>
                        <a:buNone/>
                      </a:pPr>
                      <a:r>
                        <a:rPr lang="en">
                          <a:latin typeface="Maven Pro"/>
                          <a:ea typeface="Maven Pro"/>
                          <a:cs typeface="Maven Pro"/>
                          <a:sym typeface="Maven Pro"/>
                        </a:rPr>
                        <a:t>YearsInCurrentRole &gt; YearsAtCompany</a:t>
                      </a:r>
                      <a:endParaRPr>
                        <a:latin typeface="Maven Pro"/>
                        <a:ea typeface="Maven Pro"/>
                        <a:cs typeface="Maven Pro"/>
                        <a:sym typeface="Maven Pro"/>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Maven Pro"/>
                          <a:ea typeface="Maven Pro"/>
                          <a:cs typeface="Maven Pro"/>
                          <a:sym typeface="Maven Pro"/>
                        </a:rPr>
                        <a:t>0 rows found</a:t>
                      </a:r>
                      <a:endParaRPr>
                        <a:latin typeface="Maven Pro"/>
                        <a:ea typeface="Maven Pro"/>
                        <a:cs typeface="Maven Pro"/>
                        <a:sym typeface="Maven Pro"/>
                      </a:endParaRPr>
                    </a:p>
                  </a:txBody>
                  <a:tcPr marL="91425" marR="91425" marT="91425" marB="91425">
                    <a:solidFill>
                      <a:schemeClr val="lt2"/>
                    </a:solidFill>
                  </a:tcPr>
                </a:tc>
              </a:tr>
              <a:tr h="381000">
                <a:tc>
                  <a:txBody>
                    <a:bodyPr/>
                    <a:lstStyle/>
                    <a:p>
                      <a:pPr marL="0" lvl="0" indent="0" algn="l" rtl="0">
                        <a:spcBef>
                          <a:spcPts val="0"/>
                        </a:spcBef>
                        <a:spcAft>
                          <a:spcPts val="0"/>
                        </a:spcAft>
                        <a:buNone/>
                      </a:pPr>
                      <a:r>
                        <a:rPr lang="en">
                          <a:latin typeface="Maven Pro"/>
                          <a:ea typeface="Maven Pro"/>
                          <a:cs typeface="Maven Pro"/>
                          <a:sym typeface="Maven Pro"/>
                        </a:rPr>
                        <a:t>YearsWithCurrManager &gt; YearsAtCompany</a:t>
                      </a:r>
                      <a:endParaRPr>
                        <a:latin typeface="Maven Pro"/>
                        <a:ea typeface="Maven Pro"/>
                        <a:cs typeface="Maven Pro"/>
                        <a:sym typeface="Maven Pro"/>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Maven Pro"/>
                          <a:ea typeface="Maven Pro"/>
                          <a:cs typeface="Maven Pro"/>
                          <a:sym typeface="Maven Pro"/>
                        </a:rPr>
                        <a:t>0 rows found</a:t>
                      </a:r>
                      <a:endParaRPr>
                        <a:latin typeface="Maven Pro"/>
                        <a:ea typeface="Maven Pro"/>
                        <a:cs typeface="Maven Pro"/>
                        <a:sym typeface="Maven Pro"/>
                      </a:endParaRPr>
                    </a:p>
                  </a:txBody>
                  <a:tcPr marL="91425" marR="91425" marT="91425" marB="91425">
                    <a:solidFill>
                      <a:schemeClr val="lt2"/>
                    </a:solidFill>
                  </a:tcPr>
                </a:tc>
              </a:tr>
              <a:tr h="280475">
                <a:tc>
                  <a:txBody>
                    <a:bodyPr/>
                    <a:lstStyle/>
                    <a:p>
                      <a:pPr marL="0" lvl="0" indent="0" algn="l" rtl="0">
                        <a:spcBef>
                          <a:spcPts val="0"/>
                        </a:spcBef>
                        <a:spcAft>
                          <a:spcPts val="0"/>
                        </a:spcAft>
                        <a:buNone/>
                      </a:pPr>
                      <a:r>
                        <a:rPr lang="en">
                          <a:latin typeface="Maven Pro"/>
                          <a:ea typeface="Maven Pro"/>
                          <a:cs typeface="Maven Pro"/>
                          <a:sym typeface="Maven Pro"/>
                        </a:rPr>
                        <a:t>TotalWorkingYears &gt; Age - 18</a:t>
                      </a:r>
                      <a:endParaRPr>
                        <a:latin typeface="Maven Pro"/>
                        <a:ea typeface="Maven Pro"/>
                        <a:cs typeface="Maven Pro"/>
                        <a:sym typeface="Maven Pro"/>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Maven Pro"/>
                          <a:ea typeface="Maven Pro"/>
                          <a:cs typeface="Maven Pro"/>
                          <a:sym typeface="Maven Pro"/>
                        </a:rPr>
                        <a:t>Dropped 248 rows</a:t>
                      </a:r>
                      <a:endParaRPr>
                        <a:latin typeface="Maven Pro"/>
                        <a:ea typeface="Maven Pro"/>
                        <a:cs typeface="Maven Pro"/>
                        <a:sym typeface="Maven Pro"/>
                      </a:endParaRPr>
                    </a:p>
                  </a:txBody>
                  <a:tcPr marL="91425" marR="91425" marT="91425" marB="91425">
                    <a:solidFill>
                      <a:schemeClr val="lt2"/>
                    </a:solidFill>
                  </a:tcPr>
                </a:tc>
              </a:tr>
              <a:tr h="357000">
                <a:tc>
                  <a:txBody>
                    <a:bodyPr/>
                    <a:lstStyle/>
                    <a:p>
                      <a:pPr marL="0" lvl="0" indent="0" algn="l" rtl="0">
                        <a:spcBef>
                          <a:spcPts val="0"/>
                        </a:spcBef>
                        <a:spcAft>
                          <a:spcPts val="0"/>
                        </a:spcAft>
                        <a:buNone/>
                      </a:pPr>
                      <a:r>
                        <a:rPr lang="en">
                          <a:latin typeface="Maven Pro"/>
                          <a:ea typeface="Maven Pro"/>
                          <a:cs typeface="Maven Pro"/>
                          <a:sym typeface="Maven Pro"/>
                        </a:rPr>
                        <a:t>HourlyRate &gt; DailyRate</a:t>
                      </a:r>
                      <a:endParaRPr>
                        <a:latin typeface="Maven Pro"/>
                        <a:ea typeface="Maven Pro"/>
                        <a:cs typeface="Maven Pro"/>
                        <a:sym typeface="Maven Pro"/>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Maven Pro"/>
                          <a:ea typeface="Maven Pro"/>
                          <a:cs typeface="Maven Pro"/>
                          <a:sym typeface="Maven Pro"/>
                        </a:rPr>
                        <a:t>0 rows found</a:t>
                      </a:r>
                      <a:endParaRPr>
                        <a:latin typeface="Maven Pro"/>
                        <a:ea typeface="Maven Pro"/>
                        <a:cs typeface="Maven Pro"/>
                        <a:sym typeface="Maven Pro"/>
                      </a:endParaRPr>
                    </a:p>
                  </a:txBody>
                  <a:tcPr marL="91425" marR="91425" marT="91425" marB="91425">
                    <a:solidFill>
                      <a:schemeClr val="lt2"/>
                    </a:solidFill>
                  </a:tcPr>
                </a:tc>
              </a:tr>
              <a:tr h="418250">
                <a:tc>
                  <a:txBody>
                    <a:bodyPr/>
                    <a:lstStyle/>
                    <a:p>
                      <a:pPr marL="0" lvl="0" indent="0" algn="l" rtl="0">
                        <a:spcBef>
                          <a:spcPts val="0"/>
                        </a:spcBef>
                        <a:spcAft>
                          <a:spcPts val="0"/>
                        </a:spcAft>
                        <a:buNone/>
                      </a:pPr>
                      <a:r>
                        <a:rPr lang="en">
                          <a:latin typeface="Maven Pro"/>
                          <a:ea typeface="Maven Pro"/>
                          <a:cs typeface="Maven Pro"/>
                          <a:sym typeface="Maven Pro"/>
                        </a:rPr>
                        <a:t>DailyRate &gt;MonthlyRate</a:t>
                      </a:r>
                      <a:endParaRPr>
                        <a:latin typeface="Maven Pro"/>
                        <a:ea typeface="Maven Pro"/>
                        <a:cs typeface="Maven Pro"/>
                        <a:sym typeface="Maven Pro"/>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Maven Pro"/>
                          <a:ea typeface="Maven Pro"/>
                          <a:cs typeface="Maven Pro"/>
                          <a:sym typeface="Maven Pro"/>
                        </a:rPr>
                        <a:t>0 rows found</a:t>
                      </a:r>
                      <a:endParaRPr>
                        <a:latin typeface="Maven Pro"/>
                        <a:ea typeface="Maven Pro"/>
                        <a:cs typeface="Maven Pro"/>
                        <a:sym typeface="Maven Pro"/>
                      </a:endParaRPr>
                    </a:p>
                  </a:txBody>
                  <a:tcPr marL="91425" marR="91425" marT="91425" marB="91425">
                    <a:solidFill>
                      <a:schemeClr val="lt2"/>
                    </a:solidFill>
                  </a:tcPr>
                </a:tc>
              </a:tr>
            </a:tbl>
          </a:graphicData>
        </a:graphic>
      </p:graphicFrame>
      <p:sp>
        <p:nvSpPr>
          <p:cNvPr id="761" name="Google Shape;761;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762" name="Google Shape;762;p34"/>
          <p:cNvSpPr txBox="1">
            <a:spLocks noGrp="1"/>
          </p:cNvSpPr>
          <p:nvPr>
            <p:ph type="subTitle" idx="4294967295"/>
          </p:nvPr>
        </p:nvSpPr>
        <p:spPr>
          <a:xfrm>
            <a:off x="7650475" y="4749850"/>
            <a:ext cx="1166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Lee Yi Shan</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5"/>
          <p:cNvSpPr txBox="1">
            <a:spLocks noGrp="1"/>
          </p:cNvSpPr>
          <p:nvPr>
            <p:ph type="ctrTitle"/>
          </p:nvPr>
        </p:nvSpPr>
        <p:spPr>
          <a:xfrm>
            <a:off x="618825" y="411675"/>
            <a:ext cx="5841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 NA &amp; Missing values</a:t>
            </a:r>
            <a:endParaRPr/>
          </a:p>
        </p:txBody>
      </p:sp>
      <p:sp>
        <p:nvSpPr>
          <p:cNvPr id="768" name="Google Shape;768;p35"/>
          <p:cNvSpPr txBox="1">
            <a:spLocks noGrp="1"/>
          </p:cNvSpPr>
          <p:nvPr>
            <p:ph type="ctrTitle" idx="4294967295"/>
          </p:nvPr>
        </p:nvSpPr>
        <p:spPr>
          <a:xfrm>
            <a:off x="618825" y="1202500"/>
            <a:ext cx="3796200" cy="371400"/>
          </a:xfrm>
          <a:prstGeom prst="rect">
            <a:avLst/>
          </a:prstGeom>
          <a:solidFill>
            <a:schemeClr val="accent4"/>
          </a:solidFill>
        </p:spPr>
        <p:txBody>
          <a:bodyPr spcFirstLastPara="1" wrap="square" lIns="91425" tIns="91425" rIns="91425" bIns="91425" anchor="b" anchorCtr="0">
            <a:noAutofit/>
          </a:bodyPr>
          <a:lstStyle/>
          <a:p>
            <a:pPr marL="457200" lvl="0" indent="-342900" algn="l" rtl="0">
              <a:spcBef>
                <a:spcPts val="0"/>
              </a:spcBef>
              <a:spcAft>
                <a:spcPts val="0"/>
              </a:spcAft>
              <a:buSzPts val="1800"/>
              <a:buAutoNum type="alphaLcParenBoth"/>
            </a:pPr>
            <a:r>
              <a:rPr lang="en" sz="1800"/>
              <a:t>NA &amp; missing values arise from</a:t>
            </a:r>
            <a:endParaRPr sz="1800"/>
          </a:p>
        </p:txBody>
      </p:sp>
      <p:sp>
        <p:nvSpPr>
          <p:cNvPr id="769" name="Google Shape;769;p35"/>
          <p:cNvSpPr txBox="1">
            <a:spLocks noGrp="1"/>
          </p:cNvSpPr>
          <p:nvPr>
            <p:ph type="subTitle" idx="4294967295"/>
          </p:nvPr>
        </p:nvSpPr>
        <p:spPr>
          <a:xfrm>
            <a:off x="618826" y="1573900"/>
            <a:ext cx="7800600" cy="644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Missing values in dataset</a:t>
            </a:r>
            <a:endParaRPr sz="1400"/>
          </a:p>
          <a:p>
            <a:pPr marL="457200" lvl="0" indent="-317500" algn="l" rtl="0">
              <a:lnSpc>
                <a:spcPct val="100000"/>
              </a:lnSpc>
              <a:spcBef>
                <a:spcPts val="0"/>
              </a:spcBef>
              <a:spcAft>
                <a:spcPts val="0"/>
              </a:spcAft>
              <a:buSzPts val="1400"/>
              <a:buChar char="●"/>
            </a:pPr>
            <a:r>
              <a:rPr lang="en" sz="1400"/>
              <a:t>Forced coercion when setting appropriate data types (subsequently dropped since it is an indication of invalid values)</a:t>
            </a:r>
            <a:endParaRPr sz="1400"/>
          </a:p>
        </p:txBody>
      </p:sp>
      <p:sp>
        <p:nvSpPr>
          <p:cNvPr id="770" name="Google Shape;770;p35"/>
          <p:cNvSpPr txBox="1">
            <a:spLocks noGrp="1"/>
          </p:cNvSpPr>
          <p:nvPr>
            <p:ph type="ctrTitle" idx="4294967295"/>
          </p:nvPr>
        </p:nvSpPr>
        <p:spPr>
          <a:xfrm>
            <a:off x="618825" y="2487700"/>
            <a:ext cx="4157400" cy="371400"/>
          </a:xfrm>
          <a:prstGeom prst="rect">
            <a:avLst/>
          </a:prstGeom>
          <a:solidFill>
            <a:schemeClr val="accent4"/>
          </a:solidFill>
        </p:spPr>
        <p:txBody>
          <a:bodyPr spcFirstLastPara="1" wrap="square" lIns="91425" tIns="91425" rIns="91425" bIns="91425" anchor="b" anchorCtr="0">
            <a:noAutofit/>
          </a:bodyPr>
          <a:lstStyle/>
          <a:p>
            <a:pPr marL="0" lvl="0" indent="0" algn="l" rtl="0">
              <a:spcBef>
                <a:spcPts val="0"/>
              </a:spcBef>
              <a:spcAft>
                <a:spcPts val="0"/>
              </a:spcAft>
              <a:buNone/>
            </a:pPr>
            <a:r>
              <a:rPr lang="en" sz="1800"/>
              <a:t>(b)   General steps in cleaning each column</a:t>
            </a:r>
            <a:endParaRPr sz="1800"/>
          </a:p>
        </p:txBody>
      </p:sp>
      <p:sp>
        <p:nvSpPr>
          <p:cNvPr id="771" name="Google Shape;771;p35"/>
          <p:cNvSpPr txBox="1">
            <a:spLocks noGrp="1"/>
          </p:cNvSpPr>
          <p:nvPr>
            <p:ph type="subTitle" idx="4294967295"/>
          </p:nvPr>
        </p:nvSpPr>
        <p:spPr>
          <a:xfrm>
            <a:off x="618825" y="2859100"/>
            <a:ext cx="8214000" cy="644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AutoNum type="arabicPeriod"/>
            </a:pPr>
            <a:r>
              <a:rPr lang="en" sz="1400"/>
              <a:t>Check for the type of error - systematic or error</a:t>
            </a:r>
            <a:endParaRPr sz="1400"/>
          </a:p>
          <a:p>
            <a:pPr marL="457200" lvl="0" indent="-317500" algn="l" rtl="0">
              <a:lnSpc>
                <a:spcPct val="100000"/>
              </a:lnSpc>
              <a:spcBef>
                <a:spcPts val="0"/>
              </a:spcBef>
              <a:spcAft>
                <a:spcPts val="0"/>
              </a:spcAft>
              <a:buSzPts val="1400"/>
              <a:buAutoNum type="arabicPeriod"/>
            </a:pPr>
            <a:r>
              <a:rPr lang="en" sz="1400"/>
              <a:t>For categorical variable - missing value is replaced with mode &amp; check for unreasonable level</a:t>
            </a:r>
            <a:endParaRPr sz="1400"/>
          </a:p>
          <a:p>
            <a:pPr marL="457200" lvl="0" indent="-317500" algn="l" rtl="0">
              <a:lnSpc>
                <a:spcPct val="100000"/>
              </a:lnSpc>
              <a:spcBef>
                <a:spcPts val="0"/>
              </a:spcBef>
              <a:spcAft>
                <a:spcPts val="0"/>
              </a:spcAft>
              <a:buSzPts val="1400"/>
              <a:buAutoNum type="arabicPeriod"/>
            </a:pPr>
            <a:r>
              <a:rPr lang="en" sz="1400"/>
              <a:t>For continuous variable - missing value is replaced with mean</a:t>
            </a:r>
            <a:endParaRPr sz="1400"/>
          </a:p>
        </p:txBody>
      </p:sp>
      <p:sp>
        <p:nvSpPr>
          <p:cNvPr id="772" name="Google Shape;772;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773" name="Google Shape;773;p35"/>
          <p:cNvSpPr txBox="1">
            <a:spLocks noGrp="1"/>
          </p:cNvSpPr>
          <p:nvPr>
            <p:ph type="subTitle" idx="4294967295"/>
          </p:nvPr>
        </p:nvSpPr>
        <p:spPr>
          <a:xfrm>
            <a:off x="7650475" y="4749850"/>
            <a:ext cx="1166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Lee Yi Shan</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CORRELATION</a:t>
            </a:r>
            <a:endParaRPr/>
          </a:p>
        </p:txBody>
      </p:sp>
      <p:sp>
        <p:nvSpPr>
          <p:cNvPr id="779" name="Google Shape;779;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780" name="Google Shape;780;p36"/>
          <p:cNvPicPr preferRelativeResize="0"/>
          <p:nvPr/>
        </p:nvPicPr>
        <p:blipFill>
          <a:blip r:embed="rId3">
            <a:alphaModFix/>
          </a:blip>
          <a:stretch>
            <a:fillRect/>
          </a:stretch>
        </p:blipFill>
        <p:spPr>
          <a:xfrm>
            <a:off x="4234275" y="260250"/>
            <a:ext cx="4562470" cy="1576351"/>
          </a:xfrm>
          <a:prstGeom prst="rect">
            <a:avLst/>
          </a:prstGeom>
          <a:noFill/>
          <a:ln>
            <a:noFill/>
          </a:ln>
        </p:spPr>
      </p:pic>
      <p:sp>
        <p:nvSpPr>
          <p:cNvPr id="781" name="Google Shape;781;p36"/>
          <p:cNvSpPr txBox="1">
            <a:spLocks noGrp="1"/>
          </p:cNvSpPr>
          <p:nvPr>
            <p:ph type="subTitle" idx="4294967295"/>
          </p:nvPr>
        </p:nvSpPr>
        <p:spPr>
          <a:xfrm>
            <a:off x="7650475" y="4749850"/>
            <a:ext cx="1166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Lee Yi Shan</a:t>
            </a:r>
            <a:endParaRPr sz="1400"/>
          </a:p>
        </p:txBody>
      </p:sp>
      <p:sp>
        <p:nvSpPr>
          <p:cNvPr id="782" name="Google Shape;782;p36"/>
          <p:cNvSpPr txBox="1"/>
          <p:nvPr/>
        </p:nvSpPr>
        <p:spPr>
          <a:xfrm>
            <a:off x="347250" y="1530425"/>
            <a:ext cx="84495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highlight>
                  <a:srgbClr val="FF9973"/>
                </a:highlight>
              </a:rPr>
              <a:t>Fit (Y variable: YearsAtCompany)</a:t>
            </a:r>
            <a:endParaRPr b="1">
              <a:solidFill>
                <a:srgbClr val="FFFFFF"/>
              </a:solidFill>
              <a:highlight>
                <a:srgbClr val="FF9973"/>
              </a:highlight>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DailyRate, JobLevel, JobRole, MonthlyIncome, MonthlyRate, TotalWorkingYears, YearsInCurrentRole, YearsSinceLastPromotion, YearsWithCurrManager</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b="1">
                <a:solidFill>
                  <a:srgbClr val="FFFFFF"/>
                </a:solidFill>
                <a:highlight>
                  <a:srgbClr val="FF9973"/>
                </a:highlight>
              </a:rPr>
              <a:t>Link (Y variable: JobInvolvement)</a:t>
            </a:r>
            <a:endParaRPr b="1">
              <a:solidFill>
                <a:srgbClr val="FFFFFF"/>
              </a:solidFill>
              <a:highlight>
                <a:srgbClr val="FF9973"/>
              </a:highlight>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Age, HourlyRate, DailyRate, MonthlyIncome, MonthlyRate, PercentSalaryHike, TotalWorkingYears, YearsInCurrRole, YearsWithCurrManager</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b="1">
                <a:solidFill>
                  <a:srgbClr val="FFFFFF"/>
                </a:solidFill>
                <a:highlight>
                  <a:srgbClr val="FF9973"/>
                </a:highlight>
              </a:rPr>
              <a:t>Sacrifice (Y variable: JobSatisfaction)</a:t>
            </a:r>
            <a:endParaRPr b="1">
              <a:solidFill>
                <a:srgbClr val="FFFFFF"/>
              </a:solidFill>
              <a:highlight>
                <a:srgbClr val="FF9973"/>
              </a:highlight>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Age, DailyRate, HourlyRate, MonthlyIncome, MonthlyRate, TotalWorkingYears, YearsInCurrentRole</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7"/>
          <p:cNvSpPr txBox="1">
            <a:spLocks noGrp="1"/>
          </p:cNvSpPr>
          <p:nvPr>
            <p:ph type="ctrTitle"/>
          </p:nvPr>
        </p:nvSpPr>
        <p:spPr>
          <a:xfrm>
            <a:off x="618825" y="411675"/>
            <a:ext cx="5841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TRAIN-TEST SPLIT</a:t>
            </a:r>
            <a:endParaRPr/>
          </a:p>
        </p:txBody>
      </p:sp>
      <p:sp>
        <p:nvSpPr>
          <p:cNvPr id="788" name="Google Shape;788;p37"/>
          <p:cNvSpPr txBox="1">
            <a:spLocks noGrp="1"/>
          </p:cNvSpPr>
          <p:nvPr>
            <p:ph type="ctrTitle" idx="4294967295"/>
          </p:nvPr>
        </p:nvSpPr>
        <p:spPr>
          <a:xfrm>
            <a:off x="152400" y="2895625"/>
            <a:ext cx="2052000" cy="372900"/>
          </a:xfrm>
          <a:prstGeom prst="rect">
            <a:avLst/>
          </a:prstGeom>
          <a:solidFill>
            <a:srgbClr val="FF9973"/>
          </a:solidFill>
        </p:spPr>
        <p:txBody>
          <a:bodyPr spcFirstLastPara="1" wrap="square" lIns="91425" tIns="91425" rIns="91425" bIns="91425" anchor="b" anchorCtr="0">
            <a:noAutofit/>
          </a:bodyPr>
          <a:lstStyle/>
          <a:p>
            <a:pPr marL="0" lvl="0" indent="0" algn="l" rtl="0">
              <a:spcBef>
                <a:spcPts val="0"/>
              </a:spcBef>
              <a:spcAft>
                <a:spcPts val="0"/>
              </a:spcAft>
              <a:buNone/>
            </a:pPr>
            <a:r>
              <a:rPr lang="en" sz="1800">
                <a:highlight>
                  <a:srgbClr val="FF9973"/>
                </a:highlight>
              </a:rPr>
              <a:t>For each data table: </a:t>
            </a:r>
            <a:endParaRPr sz="1800">
              <a:highlight>
                <a:srgbClr val="FF9973"/>
              </a:highlight>
            </a:endParaRPr>
          </a:p>
        </p:txBody>
      </p:sp>
      <p:sp>
        <p:nvSpPr>
          <p:cNvPr id="789" name="Google Shape;789;p37"/>
          <p:cNvSpPr txBox="1">
            <a:spLocks noGrp="1"/>
          </p:cNvSpPr>
          <p:nvPr>
            <p:ph type="subTitle" idx="4294967295"/>
          </p:nvPr>
        </p:nvSpPr>
        <p:spPr>
          <a:xfrm>
            <a:off x="152400" y="3268525"/>
            <a:ext cx="7800600" cy="818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0.7 split ratio</a:t>
            </a:r>
            <a:endParaRPr sz="1400"/>
          </a:p>
          <a:p>
            <a:pPr marL="457200" lvl="0" indent="-317500" algn="l" rtl="0">
              <a:lnSpc>
                <a:spcPct val="100000"/>
              </a:lnSpc>
              <a:spcBef>
                <a:spcPts val="0"/>
              </a:spcBef>
              <a:spcAft>
                <a:spcPts val="0"/>
              </a:spcAft>
              <a:buSzPts val="1400"/>
              <a:buChar char="●"/>
            </a:pPr>
            <a:r>
              <a:rPr lang="en" sz="1400"/>
              <a:t>30% test data to examine the accuracy of our models</a:t>
            </a:r>
            <a:endParaRPr sz="1400"/>
          </a:p>
          <a:p>
            <a:pPr marL="457200" lvl="0" indent="-317500" algn="l" rtl="0">
              <a:lnSpc>
                <a:spcPct val="100000"/>
              </a:lnSpc>
              <a:spcBef>
                <a:spcPts val="0"/>
              </a:spcBef>
              <a:spcAft>
                <a:spcPts val="0"/>
              </a:spcAft>
              <a:buSzPts val="1400"/>
              <a:buChar char="●"/>
            </a:pPr>
            <a:r>
              <a:rPr lang="en" sz="1400"/>
              <a:t>Set.seed to ensure the same train &amp; test data each time the code runs</a:t>
            </a:r>
            <a:endParaRPr sz="1400"/>
          </a:p>
        </p:txBody>
      </p:sp>
      <p:sp>
        <p:nvSpPr>
          <p:cNvPr id="790" name="Google Shape;79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791" name="Google Shape;791;p37"/>
          <p:cNvSpPr txBox="1">
            <a:spLocks noGrp="1"/>
          </p:cNvSpPr>
          <p:nvPr>
            <p:ph type="subTitle" idx="4294967295"/>
          </p:nvPr>
        </p:nvSpPr>
        <p:spPr>
          <a:xfrm>
            <a:off x="7650475" y="4749850"/>
            <a:ext cx="1166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Lee Yi Shan</a:t>
            </a:r>
            <a:endParaRPr sz="1400"/>
          </a:p>
        </p:txBody>
      </p:sp>
      <p:pic>
        <p:nvPicPr>
          <p:cNvPr id="792" name="Google Shape;792;p37"/>
          <p:cNvPicPr preferRelativeResize="0"/>
          <p:nvPr/>
        </p:nvPicPr>
        <p:blipFill>
          <a:blip r:embed="rId3">
            <a:alphaModFix/>
          </a:blip>
          <a:stretch>
            <a:fillRect/>
          </a:stretch>
        </p:blipFill>
        <p:spPr>
          <a:xfrm>
            <a:off x="152400" y="1692918"/>
            <a:ext cx="8839198" cy="541696"/>
          </a:xfrm>
          <a:prstGeom prst="rect">
            <a:avLst/>
          </a:prstGeom>
          <a:noFill/>
          <a:ln w="9525" cap="flat" cmpd="sng">
            <a:solidFill>
              <a:srgbClr val="007FE0"/>
            </a:solidFill>
            <a:prstDash val="solid"/>
            <a:round/>
            <a:headEnd type="none" w="sm" len="sm"/>
            <a:tailEnd type="none" w="sm" len="sm"/>
          </a:ln>
        </p:spPr>
      </p:pic>
      <p:pic>
        <p:nvPicPr>
          <p:cNvPr id="793" name="Google Shape;793;p37"/>
          <p:cNvPicPr preferRelativeResize="0"/>
          <p:nvPr/>
        </p:nvPicPr>
        <p:blipFill>
          <a:blip r:embed="rId4">
            <a:alphaModFix/>
          </a:blip>
          <a:stretch>
            <a:fillRect/>
          </a:stretch>
        </p:blipFill>
        <p:spPr>
          <a:xfrm>
            <a:off x="152400" y="2378688"/>
            <a:ext cx="8839201" cy="372854"/>
          </a:xfrm>
          <a:prstGeom prst="rect">
            <a:avLst/>
          </a:prstGeom>
          <a:noFill/>
          <a:ln w="9525" cap="flat" cmpd="sng">
            <a:solidFill>
              <a:srgbClr val="007FE0"/>
            </a:solidFill>
            <a:prstDash val="solid"/>
            <a:round/>
            <a:headEnd type="none" w="sm" len="sm"/>
            <a:tailEnd type="none" w="sm" len="sm"/>
          </a:ln>
        </p:spPr>
      </p:pic>
      <p:pic>
        <p:nvPicPr>
          <p:cNvPr id="794" name="Google Shape;794;p37"/>
          <p:cNvPicPr preferRelativeResize="0"/>
          <p:nvPr/>
        </p:nvPicPr>
        <p:blipFill>
          <a:blip r:embed="rId5">
            <a:alphaModFix/>
          </a:blip>
          <a:stretch>
            <a:fillRect/>
          </a:stretch>
        </p:blipFill>
        <p:spPr>
          <a:xfrm>
            <a:off x="152400" y="989467"/>
            <a:ext cx="8839200" cy="505097"/>
          </a:xfrm>
          <a:prstGeom prst="rect">
            <a:avLst/>
          </a:prstGeom>
          <a:noFill/>
          <a:ln w="9525" cap="flat" cmpd="sng">
            <a:solidFill>
              <a:srgbClr val="007FE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38"/>
          <p:cNvSpPr txBox="1">
            <a:spLocks noGrp="1"/>
          </p:cNvSpPr>
          <p:nvPr>
            <p:ph type="ctrTitle"/>
          </p:nvPr>
        </p:nvSpPr>
        <p:spPr>
          <a:xfrm>
            <a:off x="1731000" y="2700025"/>
            <a:ext cx="3254700"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300"/>
              <a:t>OUR MODELS</a:t>
            </a:r>
            <a:endParaRPr sz="5300"/>
          </a:p>
        </p:txBody>
      </p:sp>
      <p:sp>
        <p:nvSpPr>
          <p:cNvPr id="800" name="Google Shape;800;p38"/>
          <p:cNvSpPr/>
          <p:nvPr/>
        </p:nvSpPr>
        <p:spPr>
          <a:xfrm>
            <a:off x="5782875" y="1868575"/>
            <a:ext cx="1085100" cy="10851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802" name="Google Shape;802;p38"/>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4" name="Google Shape;804;p38"/>
          <p:cNvCxnSpPr>
            <a:stCxn id="800" idx="2"/>
          </p:cNvCxnSpPr>
          <p:nvPr/>
        </p:nvCxnSpPr>
        <p:spPr>
          <a:xfrm>
            <a:off x="6325425" y="2953675"/>
            <a:ext cx="0" cy="978000"/>
          </a:xfrm>
          <a:prstGeom prst="straightConnector1">
            <a:avLst/>
          </a:prstGeom>
          <a:noFill/>
          <a:ln w="19050" cap="flat" cmpd="sng">
            <a:solidFill>
              <a:srgbClr val="6AA84F"/>
            </a:solidFill>
            <a:prstDash val="solid"/>
            <a:round/>
            <a:headEnd type="none" w="med" len="med"/>
            <a:tailEnd type="none" w="med" len="med"/>
          </a:ln>
        </p:spPr>
      </p:cxnSp>
      <p:sp>
        <p:nvSpPr>
          <p:cNvPr id="805" name="Google Shape;80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806" name="Google Shape;806;p38"/>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grpSp>
        <p:nvGrpSpPr>
          <p:cNvPr id="811" name="Google Shape;811;p39"/>
          <p:cNvGrpSpPr/>
          <p:nvPr/>
        </p:nvGrpSpPr>
        <p:grpSpPr>
          <a:xfrm>
            <a:off x="2506566" y="989470"/>
            <a:ext cx="4130867" cy="3957962"/>
            <a:chOff x="2657744" y="2337745"/>
            <a:chExt cx="832987" cy="798137"/>
          </a:xfrm>
        </p:grpSpPr>
        <p:sp>
          <p:nvSpPr>
            <p:cNvPr id="812" name="Google Shape;812;p39"/>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3CC500">
                <a:alpha val="96630"/>
              </a:srgbClr>
            </a:solidFill>
            <a:ln>
              <a:noFill/>
            </a:ln>
            <a:effectLst>
              <a:outerShdw blurRad="57150" dist="19050" dir="5400000" algn="bl" rotWithShape="0">
                <a:srgbClr val="F3F3F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FEE598">
                <a:alpha val="32020"/>
              </a:srgbClr>
            </a:solidFill>
            <a:ln>
              <a:noFill/>
            </a:ln>
            <a:effectLst>
              <a:outerShdw blurRad="57150" dist="19050" dir="5400000" algn="bl" rotWithShape="0">
                <a:srgbClr val="F3F3F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FFFFFF">
                <a:alpha val="21350"/>
              </a:srgbClr>
            </a:solidFill>
            <a:ln>
              <a:noFill/>
            </a:ln>
            <a:effectLst>
              <a:outerShdw blurRad="57150" dist="19050" dir="5400000" algn="bl" rotWithShape="0">
                <a:srgbClr val="F3F3F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FEE598">
                <a:alpha val="32020"/>
              </a:srgbClr>
            </a:solidFill>
            <a:ln>
              <a:noFill/>
            </a:ln>
            <a:effectLst>
              <a:outerShdw blurRad="57150" dist="19050" dir="5400000" algn="bl" rotWithShape="0">
                <a:srgbClr val="F3F3F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3CC500">
                <a:alpha val="96630"/>
              </a:srgbClr>
            </a:solidFill>
            <a:ln>
              <a:noFill/>
            </a:ln>
            <a:effectLst>
              <a:outerShdw blurRad="57150" dist="19050" dir="5400000" algn="bl" rotWithShape="0">
                <a:srgbClr val="F3F3F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FFFFFF">
                <a:alpha val="21350"/>
              </a:srgbClr>
            </a:solidFill>
            <a:ln>
              <a:noFill/>
            </a:ln>
            <a:effectLst>
              <a:outerShdw blurRad="57150" dist="19050" dir="5400000" algn="bl" rotWithShape="0">
                <a:srgbClr val="F3F3F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 name="Google Shape;818;p39"/>
          <p:cNvSpPr txBox="1">
            <a:spLocks noGrp="1"/>
          </p:cNvSpPr>
          <p:nvPr>
            <p:ph type="ctrTitle"/>
          </p:nvPr>
        </p:nvSpPr>
        <p:spPr>
          <a:xfrm>
            <a:off x="3631341" y="87242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a:solidFill>
                  <a:srgbClr val="000000"/>
                </a:solidFill>
                <a:highlight>
                  <a:srgbClr val="FFFFFF"/>
                </a:highlight>
              </a:rPr>
              <a:t>Fit</a:t>
            </a:r>
            <a:endParaRPr sz="2300" b="1">
              <a:solidFill>
                <a:srgbClr val="000000"/>
              </a:solidFill>
              <a:highlight>
                <a:srgbClr val="FFFFFF"/>
              </a:highlight>
            </a:endParaRPr>
          </a:p>
        </p:txBody>
      </p:sp>
      <p:sp>
        <p:nvSpPr>
          <p:cNvPr id="819" name="Google Shape;819;p39"/>
          <p:cNvSpPr/>
          <p:nvPr/>
        </p:nvSpPr>
        <p:spPr>
          <a:xfrm>
            <a:off x="2982046" y="3832449"/>
            <a:ext cx="649300" cy="64469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 name="Google Shape;820;p39"/>
          <p:cNvGrpSpPr/>
          <p:nvPr/>
        </p:nvGrpSpPr>
        <p:grpSpPr>
          <a:xfrm>
            <a:off x="5509224" y="3841658"/>
            <a:ext cx="649300" cy="646509"/>
            <a:chOff x="3996113" y="4291176"/>
            <a:chExt cx="336512" cy="335048"/>
          </a:xfrm>
        </p:grpSpPr>
        <p:sp>
          <p:nvSpPr>
            <p:cNvPr id="821" name="Google Shape;821;p39"/>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39"/>
          <p:cNvSpPr/>
          <p:nvPr/>
        </p:nvSpPr>
        <p:spPr>
          <a:xfrm>
            <a:off x="4247349" y="1450224"/>
            <a:ext cx="649301" cy="649274"/>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826" name="Google Shape;826;p39"/>
          <p:cNvSpPr txBox="1">
            <a:spLocks noGrp="1"/>
          </p:cNvSpPr>
          <p:nvPr>
            <p:ph type="subTitle" idx="1"/>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Harvinder Singh Chahal</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4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(FIT)</a:t>
            </a:r>
            <a:endParaRPr/>
          </a:p>
        </p:txBody>
      </p:sp>
      <p:sp>
        <p:nvSpPr>
          <p:cNvPr id="832" name="Google Shape;83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833" name="Google Shape;833;p40"/>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pic>
        <p:nvPicPr>
          <p:cNvPr id="834" name="Google Shape;834;p40"/>
          <p:cNvPicPr preferRelativeResize="0"/>
          <p:nvPr/>
        </p:nvPicPr>
        <p:blipFill>
          <a:blip r:embed="rId3">
            <a:alphaModFix/>
          </a:blip>
          <a:stretch>
            <a:fillRect/>
          </a:stretch>
        </p:blipFill>
        <p:spPr>
          <a:xfrm>
            <a:off x="4640850" y="411675"/>
            <a:ext cx="3862900" cy="3664301"/>
          </a:xfrm>
          <a:prstGeom prst="rect">
            <a:avLst/>
          </a:prstGeom>
          <a:noFill/>
          <a:ln>
            <a:noFill/>
          </a:ln>
        </p:spPr>
      </p:pic>
      <p:sp>
        <p:nvSpPr>
          <p:cNvPr id="835" name="Google Shape;835;p40"/>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YearsAtCompany</a:t>
            </a:r>
            <a:endParaRPr sz="1800" b="1">
              <a:solidFill>
                <a:srgbClr val="FFFFFF"/>
              </a:solidFill>
              <a:latin typeface="Maven Pro"/>
              <a:ea typeface="Maven Pro"/>
              <a:cs typeface="Maven Pro"/>
              <a:sym typeface="Maven Pro"/>
            </a:endParaRPr>
          </a:p>
        </p:txBody>
      </p:sp>
      <p:sp>
        <p:nvSpPr>
          <p:cNvPr id="836" name="Google Shape;836;p40"/>
          <p:cNvSpPr txBox="1">
            <a:spLocks noGrp="1"/>
          </p:cNvSpPr>
          <p:nvPr>
            <p:ph type="body" idx="4294967295"/>
          </p:nvPr>
        </p:nvSpPr>
        <p:spPr>
          <a:xfrm>
            <a:off x="618825" y="1510900"/>
            <a:ext cx="3534300" cy="2957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Majority of employees have only spent 10 years or less at the company</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Median/Mode: 5 yrs</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Mean: 6.91 yrs</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A suitable y-variable as we are seeking to improve attrition rate, which indirectly requires years at company to improve</a:t>
            </a:r>
            <a:endParaRPr sz="1600" dirty="0">
              <a:solidFill>
                <a:schemeClr val="bg1"/>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837" name="Google Shape;837;p40"/>
          <p:cNvPicPr preferRelativeResize="0"/>
          <p:nvPr/>
        </p:nvPicPr>
        <p:blipFill>
          <a:blip r:embed="rId4">
            <a:alphaModFix/>
          </a:blip>
          <a:stretch>
            <a:fillRect/>
          </a:stretch>
        </p:blipFill>
        <p:spPr>
          <a:xfrm>
            <a:off x="4640850" y="4227725"/>
            <a:ext cx="3862900" cy="370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1"/>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(FIT)</a:t>
            </a:r>
            <a:endParaRPr/>
          </a:p>
        </p:txBody>
      </p:sp>
      <p:sp>
        <p:nvSpPr>
          <p:cNvPr id="843" name="Google Shape;84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844" name="Google Shape;844;p41"/>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
        <p:nvSpPr>
          <p:cNvPr id="845" name="Google Shape;845;p41"/>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JobLevelNew</a:t>
            </a:r>
            <a:endParaRPr sz="1800" b="1">
              <a:solidFill>
                <a:srgbClr val="FFFFFF"/>
              </a:solidFill>
              <a:latin typeface="Maven Pro"/>
              <a:ea typeface="Maven Pro"/>
              <a:cs typeface="Maven Pro"/>
              <a:sym typeface="Maven Pro"/>
            </a:endParaRPr>
          </a:p>
        </p:txBody>
      </p:sp>
      <p:sp>
        <p:nvSpPr>
          <p:cNvPr id="846" name="Google Shape;846;p41"/>
          <p:cNvSpPr txBox="1">
            <a:spLocks noGrp="1"/>
          </p:cNvSpPr>
          <p:nvPr>
            <p:ph type="body" idx="4294967295"/>
          </p:nvPr>
        </p:nvSpPr>
        <p:spPr>
          <a:xfrm>
            <a:off x="618825" y="1510900"/>
            <a:ext cx="3534300" cy="2957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As job level increases, the number of employees holding these jobs decreases</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Two thirds of employees hold jobs with level 2 or lower</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Level1:37.26%</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Level2:36.67%</a:t>
            </a:r>
            <a:endParaRPr sz="1600" dirty="0">
              <a:solidFill>
                <a:schemeClr val="bg1"/>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847" name="Google Shape;847;p41"/>
          <p:cNvPicPr preferRelativeResize="0"/>
          <p:nvPr/>
        </p:nvPicPr>
        <p:blipFill>
          <a:blip r:embed="rId3">
            <a:alphaModFix/>
          </a:blip>
          <a:stretch>
            <a:fillRect/>
          </a:stretch>
        </p:blipFill>
        <p:spPr>
          <a:xfrm>
            <a:off x="4831776" y="411675"/>
            <a:ext cx="3272256" cy="3455575"/>
          </a:xfrm>
          <a:prstGeom prst="rect">
            <a:avLst/>
          </a:prstGeom>
          <a:noFill/>
          <a:ln>
            <a:noFill/>
          </a:ln>
        </p:spPr>
      </p:pic>
      <p:pic>
        <p:nvPicPr>
          <p:cNvPr id="848" name="Google Shape;848;p41"/>
          <p:cNvPicPr preferRelativeResize="0"/>
          <p:nvPr/>
        </p:nvPicPr>
        <p:blipFill>
          <a:blip r:embed="rId4">
            <a:alphaModFix/>
          </a:blip>
          <a:stretch>
            <a:fillRect/>
          </a:stretch>
        </p:blipFill>
        <p:spPr>
          <a:xfrm>
            <a:off x="4310489" y="4079950"/>
            <a:ext cx="4314825"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4"/>
          <p:cNvSpPr txBox="1">
            <a:spLocks noGrp="1"/>
          </p:cNvSpPr>
          <p:nvPr>
            <p:ph type="ctrTitle" idx="13"/>
          </p:nvPr>
        </p:nvSpPr>
        <p:spPr>
          <a:xfrm>
            <a:off x="6737199" y="3349163"/>
            <a:ext cx="1682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SOLUTION</a:t>
            </a:r>
            <a:endParaRPr/>
          </a:p>
        </p:txBody>
      </p:sp>
      <p:sp>
        <p:nvSpPr>
          <p:cNvPr id="471" name="Google Shape;471;p24"/>
          <p:cNvSpPr txBox="1">
            <a:spLocks noGrp="1"/>
          </p:cNvSpPr>
          <p:nvPr>
            <p:ph type="subTitle" idx="1"/>
          </p:nvPr>
        </p:nvSpPr>
        <p:spPr>
          <a:xfrm>
            <a:off x="6737200" y="378202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 &amp; Limitations</a:t>
            </a:r>
            <a:endParaRPr/>
          </a:p>
        </p:txBody>
      </p:sp>
      <p:sp>
        <p:nvSpPr>
          <p:cNvPr id="472" name="Google Shape;472;p24"/>
          <p:cNvSpPr txBox="1">
            <a:spLocks noGrp="1"/>
          </p:cNvSpPr>
          <p:nvPr>
            <p:ph type="ctrTitle" idx="4"/>
          </p:nvPr>
        </p:nvSpPr>
        <p:spPr>
          <a:xfrm>
            <a:off x="3067009" y="33968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PROCESS</a:t>
            </a:r>
            <a:endParaRPr/>
          </a:p>
        </p:txBody>
      </p:sp>
      <p:sp>
        <p:nvSpPr>
          <p:cNvPr id="473" name="Google Shape;473;p24"/>
          <p:cNvSpPr txBox="1">
            <a:spLocks noGrp="1"/>
          </p:cNvSpPr>
          <p:nvPr>
            <p:ph type="ctrTitle"/>
          </p:nvPr>
        </p:nvSpPr>
        <p:spPr>
          <a:xfrm>
            <a:off x="1223300" y="3396800"/>
            <a:ext cx="1520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PROBLEM</a:t>
            </a:r>
            <a:endParaRPr/>
          </a:p>
        </p:txBody>
      </p:sp>
      <p:sp>
        <p:nvSpPr>
          <p:cNvPr id="474" name="Google Shape;474;p24"/>
          <p:cNvSpPr txBox="1">
            <a:spLocks noGrp="1"/>
          </p:cNvSpPr>
          <p:nvPr>
            <p:ph type="subTitle" idx="2"/>
          </p:nvPr>
        </p:nvSpPr>
        <p:spPr>
          <a:xfrm>
            <a:off x="1223300" y="3829675"/>
            <a:ext cx="160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Tackling turnover with the Job Embeddedness Framework</a:t>
            </a:r>
            <a:endParaRPr/>
          </a:p>
        </p:txBody>
      </p:sp>
      <p:sp>
        <p:nvSpPr>
          <p:cNvPr id="475" name="Google Shape;475;p24"/>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6" name="Google Shape;476;p24"/>
          <p:cNvSpPr txBox="1">
            <a:spLocks noGrp="1"/>
          </p:cNvSpPr>
          <p:nvPr>
            <p:ph type="subTitle" idx="5"/>
          </p:nvPr>
        </p:nvSpPr>
        <p:spPr>
          <a:xfrm>
            <a:off x="3067000" y="3829675"/>
            <a:ext cx="15201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 &amp; preparation</a:t>
            </a:r>
            <a:endParaRPr/>
          </a:p>
        </p:txBody>
      </p:sp>
      <p:sp>
        <p:nvSpPr>
          <p:cNvPr id="477" name="Google Shape;477;p24"/>
          <p:cNvSpPr txBox="1">
            <a:spLocks noGrp="1"/>
          </p:cNvSpPr>
          <p:nvPr>
            <p:ph type="title" idx="6"/>
          </p:nvPr>
        </p:nvSpPr>
        <p:spPr>
          <a:xfrm>
            <a:off x="3067001" y="2645875"/>
            <a:ext cx="1341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8" name="Google Shape;478;p24"/>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OUTLINE</a:t>
            </a:r>
            <a:endParaRPr/>
          </a:p>
        </p:txBody>
      </p:sp>
      <p:sp>
        <p:nvSpPr>
          <p:cNvPr id="479" name="Google Shape;479;p24"/>
          <p:cNvSpPr txBox="1">
            <a:spLocks noGrp="1"/>
          </p:cNvSpPr>
          <p:nvPr>
            <p:ph type="title" idx="9"/>
          </p:nvPr>
        </p:nvSpPr>
        <p:spPr>
          <a:xfrm>
            <a:off x="6736604" y="2598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80" name="Google Shape;480;p24"/>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a:off x="3067002"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a:off x="6736604" y="151510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 name="Google Shape;483;p24"/>
          <p:cNvCxnSpPr>
            <a:stCxn id="480" idx="1"/>
            <a:endCxn id="475"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4" name="Google Shape;484;p24"/>
          <p:cNvCxnSpPr>
            <a:stCxn id="481" idx="1"/>
            <a:endCxn id="477" idx="1"/>
          </p:cNvCxnSpPr>
          <p:nvPr/>
        </p:nvCxnSpPr>
        <p:spPr>
          <a:xfrm>
            <a:off x="3067002" y="1974800"/>
            <a:ext cx="600" cy="960000"/>
          </a:xfrm>
          <a:prstGeom prst="bentConnector3">
            <a:avLst>
              <a:gd name="adj1" fmla="val -39687774"/>
            </a:avLst>
          </a:prstGeom>
          <a:noFill/>
          <a:ln w="9525" cap="flat" cmpd="sng">
            <a:solidFill>
              <a:schemeClr val="lt1"/>
            </a:solidFill>
            <a:prstDash val="solid"/>
            <a:round/>
            <a:headEnd type="none" w="med" len="med"/>
            <a:tailEnd type="none" w="med" len="med"/>
          </a:ln>
        </p:spPr>
      </p:cxnSp>
      <p:cxnSp>
        <p:nvCxnSpPr>
          <p:cNvPr id="485" name="Google Shape;485;p24"/>
          <p:cNvCxnSpPr>
            <a:stCxn id="482" idx="1"/>
            <a:endCxn id="479" idx="1"/>
          </p:cNvCxnSpPr>
          <p:nvPr/>
        </p:nvCxnSpPr>
        <p:spPr>
          <a:xfrm>
            <a:off x="6736604" y="192715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6" name="Google Shape;486;p24"/>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24"/>
          <p:cNvGrpSpPr/>
          <p:nvPr/>
        </p:nvGrpSpPr>
        <p:grpSpPr>
          <a:xfrm>
            <a:off x="3199733" y="1684660"/>
            <a:ext cx="577210" cy="580282"/>
            <a:chOff x="3095745" y="3805393"/>
            <a:chExt cx="352840" cy="354717"/>
          </a:xfrm>
        </p:grpSpPr>
        <p:sp>
          <p:nvSpPr>
            <p:cNvPr id="489" name="Google Shape;489;p24"/>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4"/>
          <p:cNvGrpSpPr/>
          <p:nvPr/>
        </p:nvGrpSpPr>
        <p:grpSpPr>
          <a:xfrm>
            <a:off x="6860068" y="1636997"/>
            <a:ext cx="583817" cy="580314"/>
            <a:chOff x="3541011" y="3367320"/>
            <a:chExt cx="348257" cy="346188"/>
          </a:xfrm>
        </p:grpSpPr>
        <p:sp>
          <p:nvSpPr>
            <p:cNvPr id="496" name="Google Shape;496;p24"/>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4"/>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24"/>
          <p:cNvSpPr txBox="1">
            <a:spLocks noGrp="1"/>
          </p:cNvSpPr>
          <p:nvPr>
            <p:ph type="ctrTitle" idx="4"/>
          </p:nvPr>
        </p:nvSpPr>
        <p:spPr>
          <a:xfrm>
            <a:off x="4965747" y="334915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MODELS</a:t>
            </a:r>
            <a:endParaRPr/>
          </a:p>
        </p:txBody>
      </p:sp>
      <p:sp>
        <p:nvSpPr>
          <p:cNvPr id="501" name="Google Shape;501;p24"/>
          <p:cNvSpPr txBox="1">
            <a:spLocks noGrp="1"/>
          </p:cNvSpPr>
          <p:nvPr>
            <p:ph type="subTitle" idx="5"/>
          </p:nvPr>
        </p:nvSpPr>
        <p:spPr>
          <a:xfrm>
            <a:off x="4965738" y="3782038"/>
            <a:ext cx="15201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Modelling each component of the Framework</a:t>
            </a:r>
            <a:endParaRPr/>
          </a:p>
        </p:txBody>
      </p:sp>
      <p:sp>
        <p:nvSpPr>
          <p:cNvPr id="502" name="Google Shape;502;p24"/>
          <p:cNvSpPr txBox="1">
            <a:spLocks noGrp="1"/>
          </p:cNvSpPr>
          <p:nvPr>
            <p:ph type="title" idx="6"/>
          </p:nvPr>
        </p:nvSpPr>
        <p:spPr>
          <a:xfrm>
            <a:off x="4965740" y="2598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AA84F"/>
                </a:solidFill>
              </a:rPr>
              <a:t>03</a:t>
            </a:r>
            <a:endParaRPr>
              <a:solidFill>
                <a:srgbClr val="6AA84F"/>
              </a:solidFill>
            </a:endParaRPr>
          </a:p>
        </p:txBody>
      </p:sp>
      <p:sp>
        <p:nvSpPr>
          <p:cNvPr id="503" name="Google Shape;503;p24"/>
          <p:cNvSpPr/>
          <p:nvPr/>
        </p:nvSpPr>
        <p:spPr>
          <a:xfrm>
            <a:off x="4965740" y="1515100"/>
            <a:ext cx="824100" cy="8241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 name="Google Shape;504;p24"/>
          <p:cNvCxnSpPr>
            <a:stCxn id="503" idx="1"/>
            <a:endCxn id="502" idx="1"/>
          </p:cNvCxnSpPr>
          <p:nvPr/>
        </p:nvCxnSpPr>
        <p:spPr>
          <a:xfrm>
            <a:off x="4965740" y="192715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pic>
        <p:nvPicPr>
          <p:cNvPr id="505" name="Google Shape;505;p24"/>
          <p:cNvPicPr preferRelativeResize="0"/>
          <p:nvPr/>
        </p:nvPicPr>
        <p:blipFill>
          <a:blip r:embed="rId3">
            <a:alphaModFix/>
          </a:blip>
          <a:stretch>
            <a:fillRect/>
          </a:stretch>
        </p:blipFill>
        <p:spPr>
          <a:xfrm>
            <a:off x="5049125" y="1610337"/>
            <a:ext cx="633663" cy="633663"/>
          </a:xfrm>
          <a:prstGeom prst="rect">
            <a:avLst/>
          </a:prstGeom>
          <a:noFill/>
          <a:ln>
            <a:noFill/>
          </a:ln>
        </p:spPr>
      </p:pic>
      <p:sp>
        <p:nvSpPr>
          <p:cNvPr id="506" name="Google Shape;506;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507" name="Google Shape;507;p24"/>
          <p:cNvSpPr txBox="1">
            <a:spLocks noGrp="1"/>
          </p:cNvSpPr>
          <p:nvPr>
            <p:ph type="subTitle" idx="4294967295"/>
          </p:nvPr>
        </p:nvSpPr>
        <p:spPr>
          <a:xfrm>
            <a:off x="6793800" y="4680375"/>
            <a:ext cx="1993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Chan Shi Hui Amanda</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2"/>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(FIT)</a:t>
            </a:r>
            <a:endParaRPr/>
          </a:p>
        </p:txBody>
      </p:sp>
      <p:sp>
        <p:nvSpPr>
          <p:cNvPr id="854" name="Google Shape;854;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855" name="Google Shape;855;p42"/>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
        <p:nvSpPr>
          <p:cNvPr id="856" name="Google Shape;856;p42"/>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JobLevelNew</a:t>
            </a:r>
            <a:endParaRPr sz="1800" b="1">
              <a:solidFill>
                <a:srgbClr val="FFFFFF"/>
              </a:solidFill>
              <a:latin typeface="Maven Pro"/>
              <a:ea typeface="Maven Pro"/>
              <a:cs typeface="Maven Pro"/>
              <a:sym typeface="Maven Pro"/>
            </a:endParaRPr>
          </a:p>
        </p:txBody>
      </p:sp>
      <p:sp>
        <p:nvSpPr>
          <p:cNvPr id="857" name="Google Shape;857;p42"/>
          <p:cNvSpPr txBox="1">
            <a:spLocks noGrp="1"/>
          </p:cNvSpPr>
          <p:nvPr>
            <p:ph type="body" idx="4294967295"/>
          </p:nvPr>
        </p:nvSpPr>
        <p:spPr>
          <a:xfrm>
            <a:off x="618825" y="1510900"/>
            <a:ext cx="3956700" cy="2957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In contrast, when job level increases then number of years spent at the company increases. </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Level1: 3.99 yrs</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Level5: 14.55 yrs</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Hence we can conclude a majority of employees spend less than 10 yrs at the company, supporting the results viewed in YearsAtCompany </a:t>
            </a:r>
            <a:endParaRPr sz="1600" dirty="0">
              <a:solidFill>
                <a:schemeClr val="bg1"/>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858" name="Google Shape;858;p42"/>
          <p:cNvPicPr preferRelativeResize="0"/>
          <p:nvPr/>
        </p:nvPicPr>
        <p:blipFill>
          <a:blip r:embed="rId3">
            <a:alphaModFix/>
          </a:blip>
          <a:stretch>
            <a:fillRect/>
          </a:stretch>
        </p:blipFill>
        <p:spPr>
          <a:xfrm>
            <a:off x="5244175" y="176650"/>
            <a:ext cx="3174675" cy="3608175"/>
          </a:xfrm>
          <a:prstGeom prst="rect">
            <a:avLst/>
          </a:prstGeom>
          <a:noFill/>
          <a:ln>
            <a:noFill/>
          </a:ln>
        </p:spPr>
      </p:pic>
      <p:pic>
        <p:nvPicPr>
          <p:cNvPr id="859" name="Google Shape;859;p42"/>
          <p:cNvPicPr preferRelativeResize="0"/>
          <p:nvPr/>
        </p:nvPicPr>
        <p:blipFill>
          <a:blip r:embed="rId4">
            <a:alphaModFix/>
          </a:blip>
          <a:stretch>
            <a:fillRect/>
          </a:stretch>
        </p:blipFill>
        <p:spPr>
          <a:xfrm>
            <a:off x="5244175" y="3925000"/>
            <a:ext cx="2799290" cy="684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(FIT)</a:t>
            </a:r>
            <a:endParaRPr/>
          </a:p>
        </p:txBody>
      </p:sp>
      <p:sp>
        <p:nvSpPr>
          <p:cNvPr id="865" name="Google Shape;865;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866" name="Google Shape;866;p43"/>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
        <p:nvSpPr>
          <p:cNvPr id="867" name="Google Shape;867;p43"/>
          <p:cNvSpPr txBox="1"/>
          <p:nvPr/>
        </p:nvSpPr>
        <p:spPr>
          <a:xfrm>
            <a:off x="618825" y="989475"/>
            <a:ext cx="40638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MonthlyIncomelNew</a:t>
            </a:r>
            <a:endParaRPr sz="1800" b="1">
              <a:solidFill>
                <a:srgbClr val="FFFFFF"/>
              </a:solidFill>
              <a:latin typeface="Maven Pro"/>
              <a:ea typeface="Maven Pro"/>
              <a:cs typeface="Maven Pro"/>
              <a:sym typeface="Maven Pro"/>
            </a:endParaRPr>
          </a:p>
        </p:txBody>
      </p:sp>
      <p:sp>
        <p:nvSpPr>
          <p:cNvPr id="868" name="Google Shape;868;p43"/>
          <p:cNvSpPr txBox="1">
            <a:spLocks noGrp="1"/>
          </p:cNvSpPr>
          <p:nvPr>
            <p:ph type="body" idx="4294967295"/>
          </p:nvPr>
        </p:nvSpPr>
        <p:spPr>
          <a:xfrm>
            <a:off x="618825" y="1510900"/>
            <a:ext cx="3838800" cy="2957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The majority of employees make $7500 or less</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Mean:$6417</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Median:$4898</a:t>
            </a:r>
            <a:endParaRPr sz="1600" dirty="0">
              <a:solidFill>
                <a:schemeClr val="bg1"/>
              </a:solidFill>
            </a:endParaRPr>
          </a:p>
          <a:p>
            <a:pPr marL="45720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869" name="Google Shape;869;p43"/>
          <p:cNvPicPr preferRelativeResize="0"/>
          <p:nvPr/>
        </p:nvPicPr>
        <p:blipFill>
          <a:blip r:embed="rId3">
            <a:alphaModFix/>
          </a:blip>
          <a:stretch>
            <a:fillRect/>
          </a:stretch>
        </p:blipFill>
        <p:spPr>
          <a:xfrm>
            <a:off x="4457625" y="1043252"/>
            <a:ext cx="4448750" cy="2868475"/>
          </a:xfrm>
          <a:prstGeom prst="rect">
            <a:avLst/>
          </a:prstGeom>
          <a:noFill/>
          <a:ln>
            <a:noFill/>
          </a:ln>
        </p:spPr>
      </p:pic>
      <p:cxnSp>
        <p:nvCxnSpPr>
          <p:cNvPr id="870" name="Google Shape;870;p43"/>
          <p:cNvCxnSpPr/>
          <p:nvPr/>
        </p:nvCxnSpPr>
        <p:spPr>
          <a:xfrm rot="10800000">
            <a:off x="6296075" y="3748412"/>
            <a:ext cx="12000" cy="8856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43"/>
          <p:cNvCxnSpPr/>
          <p:nvPr/>
        </p:nvCxnSpPr>
        <p:spPr>
          <a:xfrm rot="10800000" flipH="1">
            <a:off x="5155625" y="3736156"/>
            <a:ext cx="1140300" cy="12300"/>
          </a:xfrm>
          <a:prstGeom prst="straightConnector1">
            <a:avLst/>
          </a:prstGeom>
          <a:noFill/>
          <a:ln w="9525" cap="flat" cmpd="sng">
            <a:solidFill>
              <a:schemeClr val="dk2"/>
            </a:solidFill>
            <a:prstDash val="solid"/>
            <a:round/>
            <a:headEnd type="none" w="med" len="med"/>
            <a:tailEnd type="none" w="med" len="med"/>
          </a:ln>
        </p:spPr>
      </p:cxnSp>
      <p:pic>
        <p:nvPicPr>
          <p:cNvPr id="872" name="Google Shape;872;p43"/>
          <p:cNvPicPr preferRelativeResize="0"/>
          <p:nvPr/>
        </p:nvPicPr>
        <p:blipFill>
          <a:blip r:embed="rId4">
            <a:alphaModFix/>
          </a:blip>
          <a:stretch>
            <a:fillRect/>
          </a:stretch>
        </p:blipFill>
        <p:spPr>
          <a:xfrm>
            <a:off x="4815950" y="4093098"/>
            <a:ext cx="3838800" cy="4753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(FIT)</a:t>
            </a:r>
            <a:endParaRPr/>
          </a:p>
        </p:txBody>
      </p:sp>
      <p:sp>
        <p:nvSpPr>
          <p:cNvPr id="878" name="Google Shape;878;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879" name="Google Shape;879;p44"/>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
        <p:nvSpPr>
          <p:cNvPr id="880" name="Google Shape;880;p44"/>
          <p:cNvSpPr txBox="1"/>
          <p:nvPr/>
        </p:nvSpPr>
        <p:spPr>
          <a:xfrm>
            <a:off x="618825" y="989475"/>
            <a:ext cx="40638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MonthlyIncomelNew</a:t>
            </a:r>
            <a:endParaRPr sz="1800" b="1">
              <a:solidFill>
                <a:srgbClr val="FFFFFF"/>
              </a:solidFill>
              <a:latin typeface="Maven Pro"/>
              <a:ea typeface="Maven Pro"/>
              <a:cs typeface="Maven Pro"/>
              <a:sym typeface="Maven Pro"/>
            </a:endParaRPr>
          </a:p>
        </p:txBody>
      </p:sp>
      <p:sp>
        <p:nvSpPr>
          <p:cNvPr id="881" name="Google Shape;881;p44"/>
          <p:cNvSpPr txBox="1">
            <a:spLocks noGrp="1"/>
          </p:cNvSpPr>
          <p:nvPr>
            <p:ph type="body" idx="4294967295"/>
          </p:nvPr>
        </p:nvSpPr>
        <p:spPr>
          <a:xfrm>
            <a:off x="618825" y="1510900"/>
            <a:ext cx="3838800" cy="2957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In contrast, as monthly income increases, years at company also increases</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At $7500yrs, YearsAtCompany is less than 10, supporting the results viewed in YearsAtCompany</a:t>
            </a:r>
            <a:endParaRPr sz="1600" dirty="0">
              <a:solidFill>
                <a:schemeClr val="bg1"/>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grpSp>
        <p:nvGrpSpPr>
          <p:cNvPr id="882" name="Google Shape;882;p44"/>
          <p:cNvGrpSpPr/>
          <p:nvPr/>
        </p:nvGrpSpPr>
        <p:grpSpPr>
          <a:xfrm>
            <a:off x="4542557" y="1128181"/>
            <a:ext cx="4380411" cy="3243415"/>
            <a:chOff x="4886925" y="2673275"/>
            <a:chExt cx="3534300" cy="2113800"/>
          </a:xfrm>
        </p:grpSpPr>
        <p:pic>
          <p:nvPicPr>
            <p:cNvPr id="883" name="Google Shape;883;p44"/>
            <p:cNvPicPr preferRelativeResize="0"/>
            <p:nvPr/>
          </p:nvPicPr>
          <p:blipFill>
            <a:blip r:embed="rId3">
              <a:alphaModFix/>
            </a:blip>
            <a:stretch>
              <a:fillRect/>
            </a:stretch>
          </p:blipFill>
          <p:spPr>
            <a:xfrm>
              <a:off x="4886925" y="2673275"/>
              <a:ext cx="3534300" cy="2113800"/>
            </a:xfrm>
            <a:prstGeom prst="rect">
              <a:avLst/>
            </a:prstGeom>
            <a:noFill/>
            <a:ln>
              <a:noFill/>
            </a:ln>
          </p:spPr>
        </p:pic>
        <p:cxnSp>
          <p:nvCxnSpPr>
            <p:cNvPr id="884" name="Google Shape;884;p44"/>
            <p:cNvCxnSpPr/>
            <p:nvPr/>
          </p:nvCxnSpPr>
          <p:spPr>
            <a:xfrm rot="10800000">
              <a:off x="6296075" y="3748412"/>
              <a:ext cx="12000" cy="885600"/>
            </a:xfrm>
            <a:prstGeom prst="straightConnector1">
              <a:avLst/>
            </a:prstGeom>
            <a:noFill/>
            <a:ln w="9525" cap="flat" cmpd="sng">
              <a:solidFill>
                <a:schemeClr val="dk2"/>
              </a:solidFill>
              <a:prstDash val="solid"/>
              <a:round/>
              <a:headEnd type="none" w="med" len="med"/>
              <a:tailEnd type="none" w="med" len="med"/>
            </a:ln>
          </p:spPr>
        </p:cxnSp>
        <p:cxnSp>
          <p:nvCxnSpPr>
            <p:cNvPr id="885" name="Google Shape;885;p44"/>
            <p:cNvCxnSpPr/>
            <p:nvPr/>
          </p:nvCxnSpPr>
          <p:spPr>
            <a:xfrm rot="10800000" flipH="1">
              <a:off x="5155625" y="3736156"/>
              <a:ext cx="1140300" cy="123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5"/>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(FIT)</a:t>
            </a:r>
            <a:endParaRPr/>
          </a:p>
        </p:txBody>
      </p:sp>
      <p:sp>
        <p:nvSpPr>
          <p:cNvPr id="891" name="Google Shape;891;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892" name="Google Shape;892;p45"/>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
        <p:nvSpPr>
          <p:cNvPr id="893" name="Google Shape;893;p45"/>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JobRolesNew</a:t>
            </a:r>
            <a:endParaRPr sz="1800" b="1">
              <a:solidFill>
                <a:srgbClr val="FFFFFF"/>
              </a:solidFill>
              <a:latin typeface="Maven Pro"/>
              <a:ea typeface="Maven Pro"/>
              <a:cs typeface="Maven Pro"/>
              <a:sym typeface="Maven Pro"/>
            </a:endParaRPr>
          </a:p>
        </p:txBody>
      </p:sp>
      <p:sp>
        <p:nvSpPr>
          <p:cNvPr id="894" name="Google Shape;894;p45"/>
          <p:cNvSpPr txBox="1">
            <a:spLocks noGrp="1"/>
          </p:cNvSpPr>
          <p:nvPr>
            <p:ph type="body" idx="4294967295"/>
          </p:nvPr>
        </p:nvSpPr>
        <p:spPr>
          <a:xfrm>
            <a:off x="485375" y="1511050"/>
            <a:ext cx="4136400" cy="3238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No. of non leadership roles :56%</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No. of leadership roles (Executives, Directors, Managers): 44%</a:t>
            </a:r>
            <a:endParaRPr sz="1600" dirty="0">
              <a:solidFill>
                <a:schemeClr val="bg1"/>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895" name="Google Shape;895;p45"/>
          <p:cNvPicPr preferRelativeResize="0"/>
          <p:nvPr/>
        </p:nvPicPr>
        <p:blipFill>
          <a:blip r:embed="rId3">
            <a:alphaModFix/>
          </a:blip>
          <a:stretch>
            <a:fillRect/>
          </a:stretch>
        </p:blipFill>
        <p:spPr>
          <a:xfrm>
            <a:off x="4531925" y="1237693"/>
            <a:ext cx="4490675" cy="2338903"/>
          </a:xfrm>
          <a:prstGeom prst="rect">
            <a:avLst/>
          </a:prstGeom>
          <a:noFill/>
          <a:ln>
            <a:noFill/>
          </a:ln>
        </p:spPr>
      </p:pic>
      <p:grpSp>
        <p:nvGrpSpPr>
          <p:cNvPr id="896" name="Google Shape;896;p45"/>
          <p:cNvGrpSpPr/>
          <p:nvPr/>
        </p:nvGrpSpPr>
        <p:grpSpPr>
          <a:xfrm>
            <a:off x="6228199" y="888186"/>
            <a:ext cx="2190467" cy="280119"/>
            <a:chOff x="6401621" y="497994"/>
            <a:chExt cx="1934700" cy="193800"/>
          </a:xfrm>
        </p:grpSpPr>
        <p:sp>
          <p:nvSpPr>
            <p:cNvPr id="897" name="Google Shape;897;p45"/>
            <p:cNvSpPr/>
            <p:nvPr/>
          </p:nvSpPr>
          <p:spPr>
            <a:xfrm rot="5400000">
              <a:off x="6456371" y="443244"/>
              <a:ext cx="193800" cy="303300"/>
            </a:xfrm>
            <a:prstGeom prst="rightArrow">
              <a:avLst>
                <a:gd name="adj1" fmla="val 50000"/>
                <a:gd name="adj2" fmla="val 50000"/>
              </a:avLst>
            </a:prstGeom>
            <a:solidFill>
              <a:srgbClr val="FF0000"/>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rot="5400000">
              <a:off x="7272071" y="443244"/>
              <a:ext cx="193800" cy="303300"/>
            </a:xfrm>
            <a:prstGeom prst="rightArrow">
              <a:avLst>
                <a:gd name="adj1" fmla="val 50000"/>
                <a:gd name="adj2" fmla="val 50000"/>
              </a:avLst>
            </a:prstGeom>
            <a:solidFill>
              <a:srgbClr val="FF0000"/>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rot="5400000">
              <a:off x="8087771" y="443244"/>
              <a:ext cx="193800" cy="303300"/>
            </a:xfrm>
            <a:prstGeom prst="rightArrow">
              <a:avLst>
                <a:gd name="adj1" fmla="val 50000"/>
                <a:gd name="adj2" fmla="val 50000"/>
              </a:avLst>
            </a:prstGeom>
            <a:solidFill>
              <a:srgbClr val="FF0000"/>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rot="5400000">
              <a:off x="6864221" y="443244"/>
              <a:ext cx="193800" cy="303300"/>
            </a:xfrm>
            <a:prstGeom prst="rightArrow">
              <a:avLst>
                <a:gd name="adj1" fmla="val 50000"/>
                <a:gd name="adj2" fmla="val 50000"/>
              </a:avLst>
            </a:prstGeom>
            <a:solidFill>
              <a:srgbClr val="FF0000"/>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1" name="Google Shape;901;p45"/>
          <p:cNvPicPr preferRelativeResize="0"/>
          <p:nvPr/>
        </p:nvPicPr>
        <p:blipFill>
          <a:blip r:embed="rId4">
            <a:alphaModFix/>
          </a:blip>
          <a:stretch>
            <a:fillRect/>
          </a:stretch>
        </p:blipFill>
        <p:spPr>
          <a:xfrm>
            <a:off x="4531925" y="3724197"/>
            <a:ext cx="4490675" cy="732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4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(FIT)</a:t>
            </a:r>
            <a:endParaRPr/>
          </a:p>
        </p:txBody>
      </p:sp>
      <p:sp>
        <p:nvSpPr>
          <p:cNvPr id="907" name="Google Shape;907;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908" name="Google Shape;908;p46"/>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
        <p:nvSpPr>
          <p:cNvPr id="909" name="Google Shape;909;p46"/>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JobRolesNew</a:t>
            </a:r>
            <a:endParaRPr sz="1800" b="1">
              <a:solidFill>
                <a:srgbClr val="FFFFFF"/>
              </a:solidFill>
              <a:latin typeface="Maven Pro"/>
              <a:ea typeface="Maven Pro"/>
              <a:cs typeface="Maven Pro"/>
              <a:sym typeface="Maven Pro"/>
            </a:endParaRPr>
          </a:p>
        </p:txBody>
      </p:sp>
      <p:sp>
        <p:nvSpPr>
          <p:cNvPr id="910" name="Google Shape;910;p46"/>
          <p:cNvSpPr txBox="1">
            <a:spLocks noGrp="1"/>
          </p:cNvSpPr>
          <p:nvPr>
            <p:ph type="body" idx="4294967295"/>
          </p:nvPr>
        </p:nvSpPr>
        <p:spPr>
          <a:xfrm>
            <a:off x="521000" y="1511050"/>
            <a:ext cx="3991800" cy="3238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Employees with leadership roles stay longer at the company</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Manager average:14.12 yrs</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Sales Rep. average:3.02 yrs</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Hence we can conclude a majority of employees spend less than 10 yrs at the company, supporting the results viewed in YearsAtCompany</a:t>
            </a:r>
            <a:endParaRPr sz="1600" dirty="0">
              <a:solidFill>
                <a:schemeClr val="bg1"/>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grpSp>
        <p:nvGrpSpPr>
          <p:cNvPr id="911" name="Google Shape;911;p46"/>
          <p:cNvGrpSpPr/>
          <p:nvPr/>
        </p:nvGrpSpPr>
        <p:grpSpPr>
          <a:xfrm>
            <a:off x="6292199" y="861358"/>
            <a:ext cx="2029307" cy="269033"/>
            <a:chOff x="6401621" y="2804669"/>
            <a:chExt cx="1934700" cy="193800"/>
          </a:xfrm>
        </p:grpSpPr>
        <p:sp>
          <p:nvSpPr>
            <p:cNvPr id="912" name="Google Shape;912;p46"/>
            <p:cNvSpPr/>
            <p:nvPr/>
          </p:nvSpPr>
          <p:spPr>
            <a:xfrm rot="5400000">
              <a:off x="6456371" y="2749919"/>
              <a:ext cx="193800" cy="303300"/>
            </a:xfrm>
            <a:prstGeom prst="rightArrow">
              <a:avLst>
                <a:gd name="adj1" fmla="val 50000"/>
                <a:gd name="adj2" fmla="val 50000"/>
              </a:avLst>
            </a:prstGeom>
            <a:solidFill>
              <a:srgbClr val="FF0000"/>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6"/>
            <p:cNvSpPr/>
            <p:nvPr/>
          </p:nvSpPr>
          <p:spPr>
            <a:xfrm rot="5400000">
              <a:off x="7272071" y="2749919"/>
              <a:ext cx="193800" cy="303300"/>
            </a:xfrm>
            <a:prstGeom prst="rightArrow">
              <a:avLst>
                <a:gd name="adj1" fmla="val 50000"/>
                <a:gd name="adj2" fmla="val 50000"/>
              </a:avLst>
            </a:prstGeom>
            <a:solidFill>
              <a:srgbClr val="FF0000"/>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6"/>
            <p:cNvSpPr/>
            <p:nvPr/>
          </p:nvSpPr>
          <p:spPr>
            <a:xfrm rot="5400000">
              <a:off x="8087771" y="2749919"/>
              <a:ext cx="193800" cy="303300"/>
            </a:xfrm>
            <a:prstGeom prst="rightArrow">
              <a:avLst>
                <a:gd name="adj1" fmla="val 50000"/>
                <a:gd name="adj2" fmla="val 50000"/>
              </a:avLst>
            </a:prstGeom>
            <a:solidFill>
              <a:srgbClr val="FF0000"/>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6"/>
            <p:cNvSpPr/>
            <p:nvPr/>
          </p:nvSpPr>
          <p:spPr>
            <a:xfrm rot="5400000">
              <a:off x="6864221" y="2749919"/>
              <a:ext cx="193800" cy="303300"/>
            </a:xfrm>
            <a:prstGeom prst="rightArrow">
              <a:avLst>
                <a:gd name="adj1" fmla="val 50000"/>
                <a:gd name="adj2" fmla="val 50000"/>
              </a:avLst>
            </a:prstGeom>
            <a:solidFill>
              <a:srgbClr val="FF0000"/>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6" name="Google Shape;916;p46"/>
          <p:cNvPicPr preferRelativeResize="0"/>
          <p:nvPr/>
        </p:nvPicPr>
        <p:blipFill>
          <a:blip r:embed="rId3">
            <a:alphaModFix/>
          </a:blip>
          <a:stretch>
            <a:fillRect/>
          </a:stretch>
        </p:blipFill>
        <p:spPr>
          <a:xfrm>
            <a:off x="4657412" y="1130388"/>
            <a:ext cx="4365701" cy="2273800"/>
          </a:xfrm>
          <a:prstGeom prst="rect">
            <a:avLst/>
          </a:prstGeom>
          <a:noFill/>
          <a:ln>
            <a:noFill/>
          </a:ln>
        </p:spPr>
      </p:pic>
      <p:pic>
        <p:nvPicPr>
          <p:cNvPr id="917" name="Google Shape;917;p46"/>
          <p:cNvPicPr preferRelativeResize="0"/>
          <p:nvPr/>
        </p:nvPicPr>
        <p:blipFill>
          <a:blip r:embed="rId4">
            <a:alphaModFix/>
          </a:blip>
          <a:stretch>
            <a:fillRect/>
          </a:stretch>
        </p:blipFill>
        <p:spPr>
          <a:xfrm>
            <a:off x="4657400" y="3615575"/>
            <a:ext cx="4365701" cy="922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47"/>
          <p:cNvSpPr txBox="1">
            <a:spLocks noGrp="1"/>
          </p:cNvSpPr>
          <p:nvPr>
            <p:ph type="ctrTitle"/>
          </p:nvPr>
        </p:nvSpPr>
        <p:spPr>
          <a:xfrm>
            <a:off x="618825" y="411675"/>
            <a:ext cx="6914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(FIT) - Linear Regression</a:t>
            </a:r>
            <a:endParaRPr/>
          </a:p>
        </p:txBody>
      </p:sp>
      <p:sp>
        <p:nvSpPr>
          <p:cNvPr id="923" name="Google Shape;923;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924" name="Google Shape;924;p47"/>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Fit.lm1</a:t>
            </a:r>
            <a:endParaRPr sz="1800" b="1">
              <a:solidFill>
                <a:srgbClr val="FFFFFF"/>
              </a:solidFill>
              <a:latin typeface="Maven Pro"/>
              <a:ea typeface="Maven Pro"/>
              <a:cs typeface="Maven Pro"/>
              <a:sym typeface="Maven Pro"/>
            </a:endParaRPr>
          </a:p>
        </p:txBody>
      </p:sp>
      <p:sp>
        <p:nvSpPr>
          <p:cNvPr id="925" name="Google Shape;925;p47"/>
          <p:cNvSpPr txBox="1">
            <a:spLocks noGrp="1"/>
          </p:cNvSpPr>
          <p:nvPr>
            <p:ph type="body" idx="4294967295"/>
          </p:nvPr>
        </p:nvSpPr>
        <p:spPr>
          <a:xfrm>
            <a:off x="500950" y="1511050"/>
            <a:ext cx="4535400" cy="3238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Step 1: Apply linear model on YearsAtCompany with data from fit train set </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Step 2: Get summary. </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All variables statistically significant with and adjusted R-squared value of 0.78. However, some coefficients are negative</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Step 3: Conduct multicollinearity test</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Remove variable with highest VIF value</a:t>
            </a:r>
            <a:endParaRPr sz="1600" dirty="0">
              <a:solidFill>
                <a:schemeClr val="bg1"/>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926" name="Google Shape;926;p47"/>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grpSp>
        <p:nvGrpSpPr>
          <p:cNvPr id="927" name="Google Shape;927;p47"/>
          <p:cNvGrpSpPr/>
          <p:nvPr/>
        </p:nvGrpSpPr>
        <p:grpSpPr>
          <a:xfrm>
            <a:off x="5080502" y="3792121"/>
            <a:ext cx="3154893" cy="957739"/>
            <a:chOff x="998200" y="3792125"/>
            <a:chExt cx="3390900" cy="1190625"/>
          </a:xfrm>
        </p:grpSpPr>
        <p:pic>
          <p:nvPicPr>
            <p:cNvPr id="928" name="Google Shape;928;p47"/>
            <p:cNvPicPr preferRelativeResize="0"/>
            <p:nvPr/>
          </p:nvPicPr>
          <p:blipFill>
            <a:blip r:embed="rId3">
              <a:alphaModFix/>
            </a:blip>
            <a:stretch>
              <a:fillRect/>
            </a:stretch>
          </p:blipFill>
          <p:spPr>
            <a:xfrm>
              <a:off x="998200" y="3792125"/>
              <a:ext cx="3390900" cy="1190625"/>
            </a:xfrm>
            <a:prstGeom prst="rect">
              <a:avLst/>
            </a:prstGeom>
            <a:noFill/>
            <a:ln>
              <a:noFill/>
            </a:ln>
          </p:spPr>
        </p:pic>
        <p:sp>
          <p:nvSpPr>
            <p:cNvPr id="929" name="Google Shape;929;p47"/>
            <p:cNvSpPr/>
            <p:nvPr/>
          </p:nvSpPr>
          <p:spPr>
            <a:xfrm>
              <a:off x="2464575" y="4002800"/>
              <a:ext cx="900000" cy="17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7"/>
          <p:cNvGrpSpPr/>
          <p:nvPr/>
        </p:nvGrpSpPr>
        <p:grpSpPr>
          <a:xfrm>
            <a:off x="5080500" y="989475"/>
            <a:ext cx="3788105" cy="2654000"/>
            <a:chOff x="5080500" y="989475"/>
            <a:chExt cx="3788105" cy="2654000"/>
          </a:xfrm>
        </p:grpSpPr>
        <p:grpSp>
          <p:nvGrpSpPr>
            <p:cNvPr id="931" name="Google Shape;931;p47"/>
            <p:cNvGrpSpPr/>
            <p:nvPr/>
          </p:nvGrpSpPr>
          <p:grpSpPr>
            <a:xfrm>
              <a:off x="5080500" y="989475"/>
              <a:ext cx="3788105" cy="2654000"/>
              <a:chOff x="5284750" y="1076409"/>
              <a:chExt cx="4010699" cy="2853764"/>
            </a:xfrm>
          </p:grpSpPr>
          <p:pic>
            <p:nvPicPr>
              <p:cNvPr id="932" name="Google Shape;932;p47"/>
              <p:cNvPicPr preferRelativeResize="0"/>
              <p:nvPr/>
            </p:nvPicPr>
            <p:blipFill>
              <a:blip r:embed="rId4">
                <a:alphaModFix/>
              </a:blip>
              <a:stretch>
                <a:fillRect/>
              </a:stretch>
            </p:blipFill>
            <p:spPr>
              <a:xfrm>
                <a:off x="5284750" y="1076409"/>
                <a:ext cx="3955977" cy="2853764"/>
              </a:xfrm>
              <a:prstGeom prst="rect">
                <a:avLst/>
              </a:prstGeom>
              <a:noFill/>
              <a:ln>
                <a:noFill/>
              </a:ln>
            </p:spPr>
          </p:pic>
          <p:sp>
            <p:nvSpPr>
              <p:cNvPr id="933" name="Google Shape;933;p47"/>
              <p:cNvSpPr/>
              <p:nvPr/>
            </p:nvSpPr>
            <p:spPr>
              <a:xfrm>
                <a:off x="8931249" y="1099460"/>
                <a:ext cx="364200" cy="2325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47"/>
            <p:cNvSpPr/>
            <p:nvPr/>
          </p:nvSpPr>
          <p:spPr>
            <a:xfrm>
              <a:off x="6569942" y="3332336"/>
              <a:ext cx="1538400" cy="279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8"/>
          <p:cNvSpPr txBox="1">
            <a:spLocks noGrp="1"/>
          </p:cNvSpPr>
          <p:nvPr>
            <p:ph type="ctrTitle"/>
          </p:nvPr>
        </p:nvSpPr>
        <p:spPr>
          <a:xfrm>
            <a:off x="618825" y="411675"/>
            <a:ext cx="6914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(FIT) - Linear Regression</a:t>
            </a:r>
            <a:endParaRPr/>
          </a:p>
        </p:txBody>
      </p:sp>
      <p:sp>
        <p:nvSpPr>
          <p:cNvPr id="940" name="Google Shape;940;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941" name="Google Shape;941;p48"/>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Fit.lm2</a:t>
            </a:r>
            <a:endParaRPr sz="1800" b="1">
              <a:solidFill>
                <a:srgbClr val="FFFFFF"/>
              </a:solidFill>
              <a:latin typeface="Maven Pro"/>
              <a:ea typeface="Maven Pro"/>
              <a:cs typeface="Maven Pro"/>
              <a:sym typeface="Maven Pro"/>
            </a:endParaRPr>
          </a:p>
        </p:txBody>
      </p:sp>
      <p:sp>
        <p:nvSpPr>
          <p:cNvPr id="942" name="Google Shape;942;p48"/>
          <p:cNvSpPr txBox="1">
            <a:spLocks noGrp="1"/>
          </p:cNvSpPr>
          <p:nvPr>
            <p:ph type="body" idx="4294967295"/>
          </p:nvPr>
        </p:nvSpPr>
        <p:spPr>
          <a:xfrm>
            <a:off x="500950" y="1511050"/>
            <a:ext cx="4074600" cy="3238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Step 1: Apply linear model</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Step 2: Get summary. </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All variables statistically significant with adjusted R-squared of 0.77</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Step 3: Ensure all VIF values &lt; 10</a:t>
            </a:r>
            <a:endParaRPr sz="1600" dirty="0">
              <a:solidFill>
                <a:schemeClr val="bg1"/>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943" name="Google Shape;943;p48"/>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pic>
        <p:nvPicPr>
          <p:cNvPr id="944" name="Google Shape;944;p48"/>
          <p:cNvPicPr preferRelativeResize="0"/>
          <p:nvPr/>
        </p:nvPicPr>
        <p:blipFill>
          <a:blip r:embed="rId3">
            <a:alphaModFix/>
          </a:blip>
          <a:stretch>
            <a:fillRect/>
          </a:stretch>
        </p:blipFill>
        <p:spPr>
          <a:xfrm>
            <a:off x="4575538" y="3653650"/>
            <a:ext cx="3079150" cy="989425"/>
          </a:xfrm>
          <a:prstGeom prst="rect">
            <a:avLst/>
          </a:prstGeom>
          <a:noFill/>
          <a:ln>
            <a:noFill/>
          </a:ln>
        </p:spPr>
      </p:pic>
      <p:grpSp>
        <p:nvGrpSpPr>
          <p:cNvPr id="945" name="Google Shape;945;p48"/>
          <p:cNvGrpSpPr/>
          <p:nvPr/>
        </p:nvGrpSpPr>
        <p:grpSpPr>
          <a:xfrm>
            <a:off x="4575562" y="989467"/>
            <a:ext cx="4023913" cy="2428846"/>
            <a:chOff x="4532675" y="989475"/>
            <a:chExt cx="4512631" cy="2762250"/>
          </a:xfrm>
        </p:grpSpPr>
        <p:pic>
          <p:nvPicPr>
            <p:cNvPr id="946" name="Google Shape;946;p48"/>
            <p:cNvPicPr preferRelativeResize="0"/>
            <p:nvPr/>
          </p:nvPicPr>
          <p:blipFill>
            <a:blip r:embed="rId4">
              <a:alphaModFix/>
            </a:blip>
            <a:stretch>
              <a:fillRect/>
            </a:stretch>
          </p:blipFill>
          <p:spPr>
            <a:xfrm>
              <a:off x="4532675" y="989475"/>
              <a:ext cx="4438650" cy="2762250"/>
            </a:xfrm>
            <a:prstGeom prst="rect">
              <a:avLst/>
            </a:prstGeom>
            <a:noFill/>
            <a:ln>
              <a:noFill/>
            </a:ln>
          </p:spPr>
        </p:pic>
        <p:sp>
          <p:nvSpPr>
            <p:cNvPr id="947" name="Google Shape;947;p48"/>
            <p:cNvSpPr/>
            <p:nvPr/>
          </p:nvSpPr>
          <p:spPr>
            <a:xfrm>
              <a:off x="8659806" y="1143050"/>
              <a:ext cx="385500" cy="1986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8"/>
            <p:cNvSpPr/>
            <p:nvPr/>
          </p:nvSpPr>
          <p:spPr>
            <a:xfrm>
              <a:off x="6322225" y="3429088"/>
              <a:ext cx="1813200" cy="258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48"/>
          <p:cNvSpPr/>
          <p:nvPr/>
        </p:nvSpPr>
        <p:spPr>
          <a:xfrm>
            <a:off x="6512075" y="3449638"/>
            <a:ext cx="592500" cy="1300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49"/>
          <p:cNvSpPr txBox="1">
            <a:spLocks noGrp="1"/>
          </p:cNvSpPr>
          <p:nvPr>
            <p:ph type="ctrTitle"/>
          </p:nvPr>
        </p:nvSpPr>
        <p:spPr>
          <a:xfrm>
            <a:off x="618825" y="411675"/>
            <a:ext cx="6914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(FIT) - Linear Regression</a:t>
            </a:r>
            <a:endParaRPr/>
          </a:p>
        </p:txBody>
      </p:sp>
      <p:sp>
        <p:nvSpPr>
          <p:cNvPr id="955" name="Google Shape;955;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956" name="Google Shape;956;p49"/>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Fit.lm2</a:t>
            </a:r>
            <a:endParaRPr sz="1800" b="1">
              <a:solidFill>
                <a:srgbClr val="FFFFFF"/>
              </a:solidFill>
              <a:latin typeface="Maven Pro"/>
              <a:ea typeface="Maven Pro"/>
              <a:cs typeface="Maven Pro"/>
              <a:sym typeface="Maven Pro"/>
            </a:endParaRPr>
          </a:p>
        </p:txBody>
      </p:sp>
      <p:sp>
        <p:nvSpPr>
          <p:cNvPr id="957" name="Google Shape;957;p49"/>
          <p:cNvSpPr txBox="1">
            <a:spLocks noGrp="1"/>
          </p:cNvSpPr>
          <p:nvPr>
            <p:ph type="body" idx="4294967295"/>
          </p:nvPr>
        </p:nvSpPr>
        <p:spPr>
          <a:xfrm>
            <a:off x="447375" y="1493725"/>
            <a:ext cx="2435100" cy="258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Step 4: Conduct diagnostic check. </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All graphs are acceptable, except Normal Q-Q which does not follow a normal distribution with mean 0.</a:t>
            </a:r>
            <a:endParaRPr sz="1600" dirty="0">
              <a:solidFill>
                <a:schemeClr val="bg1"/>
              </a:solidFill>
            </a:endParaRPr>
          </a:p>
          <a:p>
            <a:pPr marL="45720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958" name="Google Shape;958;p49"/>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pic>
        <p:nvPicPr>
          <p:cNvPr id="959" name="Google Shape;959;p49"/>
          <p:cNvPicPr preferRelativeResize="0"/>
          <p:nvPr/>
        </p:nvPicPr>
        <p:blipFill>
          <a:blip r:embed="rId3">
            <a:alphaModFix/>
          </a:blip>
          <a:stretch>
            <a:fillRect/>
          </a:stretch>
        </p:blipFill>
        <p:spPr>
          <a:xfrm>
            <a:off x="2964200" y="1504424"/>
            <a:ext cx="6027082" cy="31390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50"/>
          <p:cNvSpPr txBox="1">
            <a:spLocks noGrp="1"/>
          </p:cNvSpPr>
          <p:nvPr>
            <p:ph type="ctrTitle"/>
          </p:nvPr>
        </p:nvSpPr>
        <p:spPr>
          <a:xfrm>
            <a:off x="618825" y="411675"/>
            <a:ext cx="6914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(FIT) - Linear Regression</a:t>
            </a:r>
            <a:endParaRPr/>
          </a:p>
        </p:txBody>
      </p:sp>
      <p:sp>
        <p:nvSpPr>
          <p:cNvPr id="965" name="Google Shape;965;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966" name="Google Shape;966;p50"/>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Fit.lm2</a:t>
            </a:r>
            <a:endParaRPr sz="1800" b="1">
              <a:solidFill>
                <a:srgbClr val="FFFFFF"/>
              </a:solidFill>
              <a:latin typeface="Maven Pro"/>
              <a:ea typeface="Maven Pro"/>
              <a:cs typeface="Maven Pro"/>
              <a:sym typeface="Maven Pro"/>
            </a:endParaRPr>
          </a:p>
        </p:txBody>
      </p:sp>
      <p:sp>
        <p:nvSpPr>
          <p:cNvPr id="967" name="Google Shape;967;p50"/>
          <p:cNvSpPr txBox="1">
            <a:spLocks noGrp="1"/>
          </p:cNvSpPr>
          <p:nvPr>
            <p:ph type="body" idx="4294967295"/>
          </p:nvPr>
        </p:nvSpPr>
        <p:spPr>
          <a:xfrm>
            <a:off x="511650" y="1665200"/>
            <a:ext cx="2713800" cy="802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Step 5: Conduct residual check.</a:t>
            </a:r>
            <a:endParaRPr sz="1600" dirty="0">
              <a:solidFill>
                <a:schemeClr val="bg1"/>
              </a:solidFill>
            </a:endParaRPr>
          </a:p>
          <a:p>
            <a:pPr marL="1371600" lvl="1" indent="-330200" algn="l" rtl="0">
              <a:spcBef>
                <a:spcPts val="0"/>
              </a:spcBef>
              <a:spcAft>
                <a:spcPts val="0"/>
              </a:spcAft>
              <a:buClr>
                <a:srgbClr val="D9D9D9"/>
              </a:buClr>
              <a:buSzPts val="1600"/>
              <a:buChar char="○"/>
            </a:pPr>
            <a:r>
              <a:rPr lang="en" sz="1600" dirty="0">
                <a:solidFill>
                  <a:schemeClr val="bg1"/>
                </a:solidFill>
              </a:rPr>
              <a:t>Right skewed graph</a:t>
            </a:r>
            <a:endParaRPr sz="1600" dirty="0">
              <a:solidFill>
                <a:schemeClr val="bg1"/>
              </a:solidFill>
            </a:endParaRPr>
          </a:p>
          <a:p>
            <a:pPr marL="45720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968" name="Google Shape;968;p50"/>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pic>
        <p:nvPicPr>
          <p:cNvPr id="969" name="Google Shape;969;p50"/>
          <p:cNvPicPr preferRelativeResize="0"/>
          <p:nvPr/>
        </p:nvPicPr>
        <p:blipFill>
          <a:blip r:embed="rId3">
            <a:alphaModFix/>
          </a:blip>
          <a:stretch>
            <a:fillRect/>
          </a:stretch>
        </p:blipFill>
        <p:spPr>
          <a:xfrm>
            <a:off x="3525425" y="1724450"/>
            <a:ext cx="4602975" cy="2397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51"/>
          <p:cNvSpPr txBox="1">
            <a:spLocks noGrp="1"/>
          </p:cNvSpPr>
          <p:nvPr>
            <p:ph type="ctrTitle"/>
          </p:nvPr>
        </p:nvSpPr>
        <p:spPr>
          <a:xfrm>
            <a:off x="618825" y="411675"/>
            <a:ext cx="6914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(FIT) - Linear Regression</a:t>
            </a:r>
            <a:endParaRPr/>
          </a:p>
        </p:txBody>
      </p:sp>
      <p:sp>
        <p:nvSpPr>
          <p:cNvPr id="975" name="Google Shape;975;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976" name="Google Shape;976;p51"/>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Fit.lm3</a:t>
            </a:r>
            <a:endParaRPr sz="1800" b="1">
              <a:solidFill>
                <a:srgbClr val="FFFFFF"/>
              </a:solidFill>
              <a:latin typeface="Maven Pro"/>
              <a:ea typeface="Maven Pro"/>
              <a:cs typeface="Maven Pro"/>
              <a:sym typeface="Maven Pro"/>
            </a:endParaRPr>
          </a:p>
        </p:txBody>
      </p:sp>
      <p:sp>
        <p:nvSpPr>
          <p:cNvPr id="977" name="Google Shape;977;p51"/>
          <p:cNvSpPr txBox="1">
            <a:spLocks noGrp="1"/>
          </p:cNvSpPr>
          <p:nvPr>
            <p:ph type="body" idx="4294967295"/>
          </p:nvPr>
        </p:nvSpPr>
        <p:spPr>
          <a:xfrm>
            <a:off x="511650" y="1665200"/>
            <a:ext cx="3453000" cy="2556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Step 1: Apply linear model on log(YearsAtCompany+1)</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Step 2:Get summary.</a:t>
            </a:r>
            <a:endParaRPr sz="1600" dirty="0">
              <a:solidFill>
                <a:schemeClr val="bg1"/>
              </a:solidFill>
            </a:endParaRPr>
          </a:p>
          <a:p>
            <a:pPr marL="1371600" lvl="1" indent="-330200" algn="l" rtl="0">
              <a:spcBef>
                <a:spcPts val="0"/>
              </a:spcBef>
              <a:spcAft>
                <a:spcPts val="0"/>
              </a:spcAft>
              <a:buClr>
                <a:srgbClr val="D9D9D9"/>
              </a:buClr>
              <a:buSzPts val="1600"/>
              <a:buChar char="○"/>
            </a:pPr>
            <a:r>
              <a:rPr lang="en" sz="1600" dirty="0">
                <a:solidFill>
                  <a:schemeClr val="bg1"/>
                </a:solidFill>
              </a:rPr>
              <a:t>Adjusted R-squared value of 0.77</a:t>
            </a:r>
            <a:endParaRPr sz="1600" dirty="0">
              <a:solidFill>
                <a:schemeClr val="bg1"/>
              </a:solidFill>
            </a:endParaRPr>
          </a:p>
          <a:p>
            <a:pPr marL="1371600" lvl="1" indent="-330200" algn="l" rtl="0">
              <a:spcBef>
                <a:spcPts val="0"/>
              </a:spcBef>
              <a:spcAft>
                <a:spcPts val="0"/>
              </a:spcAft>
              <a:buClr>
                <a:srgbClr val="D9D9D9"/>
              </a:buClr>
              <a:buSzPts val="1600"/>
              <a:buChar char="○"/>
            </a:pPr>
            <a:r>
              <a:rPr lang="en" sz="1600" dirty="0">
                <a:solidFill>
                  <a:schemeClr val="bg1"/>
                </a:solidFill>
              </a:rPr>
              <a:t>Remove statistically insignificant variables</a:t>
            </a:r>
            <a:endParaRPr sz="1600" dirty="0">
              <a:solidFill>
                <a:schemeClr val="bg1"/>
              </a:solidFill>
            </a:endParaRPr>
          </a:p>
          <a:p>
            <a:pPr marL="45720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978" name="Google Shape;978;p51"/>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pic>
        <p:nvPicPr>
          <p:cNvPr id="979" name="Google Shape;979;p51"/>
          <p:cNvPicPr preferRelativeResize="0"/>
          <p:nvPr/>
        </p:nvPicPr>
        <p:blipFill>
          <a:blip r:embed="rId3">
            <a:alphaModFix/>
          </a:blip>
          <a:stretch>
            <a:fillRect/>
          </a:stretch>
        </p:blipFill>
        <p:spPr>
          <a:xfrm>
            <a:off x="4153137" y="1602099"/>
            <a:ext cx="4530938" cy="2770000"/>
          </a:xfrm>
          <a:prstGeom prst="rect">
            <a:avLst/>
          </a:prstGeom>
          <a:noFill/>
          <a:ln>
            <a:noFill/>
          </a:ln>
        </p:spPr>
      </p:pic>
      <p:sp>
        <p:nvSpPr>
          <p:cNvPr id="980" name="Google Shape;980;p51"/>
          <p:cNvSpPr/>
          <p:nvPr/>
        </p:nvSpPr>
        <p:spPr>
          <a:xfrm>
            <a:off x="3868316" y="1918106"/>
            <a:ext cx="4907700" cy="214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1"/>
          <p:cNvSpPr/>
          <p:nvPr/>
        </p:nvSpPr>
        <p:spPr>
          <a:xfrm>
            <a:off x="3924275" y="3071822"/>
            <a:ext cx="4907700" cy="214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1"/>
          <p:cNvSpPr/>
          <p:nvPr/>
        </p:nvSpPr>
        <p:spPr>
          <a:xfrm>
            <a:off x="6005506" y="4103725"/>
            <a:ext cx="1763400" cy="214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5"/>
          <p:cNvSpPr txBox="1">
            <a:spLocks noGrp="1"/>
          </p:cNvSpPr>
          <p:nvPr>
            <p:ph type="ctrTitle"/>
          </p:nvPr>
        </p:nvSpPr>
        <p:spPr>
          <a:xfrm>
            <a:off x="1719148" y="2700025"/>
            <a:ext cx="3658500"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300"/>
              <a:t>THE PROBLEM</a:t>
            </a:r>
            <a:endParaRPr sz="5300"/>
          </a:p>
        </p:txBody>
      </p:sp>
      <p:sp>
        <p:nvSpPr>
          <p:cNvPr id="513" name="Google Shape;513;p25"/>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515" name="Google Shape;515;p25"/>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5"/>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 name="Google Shape;517;p25"/>
          <p:cNvCxnSpPr>
            <a:stCxn id="513"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518" name="Google Shape;518;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519" name="Google Shape;519;p25"/>
          <p:cNvSpPr txBox="1">
            <a:spLocks noGrp="1"/>
          </p:cNvSpPr>
          <p:nvPr>
            <p:ph type="subTitle" idx="4294967295"/>
          </p:nvPr>
        </p:nvSpPr>
        <p:spPr>
          <a:xfrm>
            <a:off x="6793800" y="4680375"/>
            <a:ext cx="1993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Chan Shi Hui Amanda</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52"/>
          <p:cNvSpPr txBox="1">
            <a:spLocks noGrp="1"/>
          </p:cNvSpPr>
          <p:nvPr>
            <p:ph type="ctrTitle"/>
          </p:nvPr>
        </p:nvSpPr>
        <p:spPr>
          <a:xfrm>
            <a:off x="618825" y="411675"/>
            <a:ext cx="6914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(FIT) - Linear Regression</a:t>
            </a:r>
            <a:endParaRPr/>
          </a:p>
        </p:txBody>
      </p:sp>
      <p:sp>
        <p:nvSpPr>
          <p:cNvPr id="988" name="Google Shape;988;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989" name="Google Shape;989;p52"/>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Fit.lm4</a:t>
            </a:r>
            <a:endParaRPr sz="1800" b="1">
              <a:solidFill>
                <a:srgbClr val="FFFFFF"/>
              </a:solidFill>
              <a:latin typeface="Maven Pro"/>
              <a:ea typeface="Maven Pro"/>
              <a:cs typeface="Maven Pro"/>
              <a:sym typeface="Maven Pro"/>
            </a:endParaRPr>
          </a:p>
        </p:txBody>
      </p:sp>
      <p:sp>
        <p:nvSpPr>
          <p:cNvPr id="990" name="Google Shape;990;p52"/>
          <p:cNvSpPr txBox="1">
            <a:spLocks noGrp="1"/>
          </p:cNvSpPr>
          <p:nvPr>
            <p:ph type="body" idx="4294967295"/>
          </p:nvPr>
        </p:nvSpPr>
        <p:spPr>
          <a:xfrm>
            <a:off x="500950" y="1511050"/>
            <a:ext cx="3796200" cy="3238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Step 1: Apply linear model</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Step 2: Get summary.</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 All variables statistically significant with adjusted R-squared of 0.77</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Step 3: Ensure all VIF values &lt; 10</a:t>
            </a:r>
            <a:endParaRPr sz="1600" dirty="0">
              <a:solidFill>
                <a:schemeClr val="bg1"/>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991" name="Google Shape;991;p52"/>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grpSp>
        <p:nvGrpSpPr>
          <p:cNvPr id="992" name="Google Shape;992;p52"/>
          <p:cNvGrpSpPr/>
          <p:nvPr/>
        </p:nvGrpSpPr>
        <p:grpSpPr>
          <a:xfrm>
            <a:off x="4489910" y="3555583"/>
            <a:ext cx="3177626" cy="1121080"/>
            <a:chOff x="4047075" y="3581056"/>
            <a:chExt cx="3486150" cy="1193400"/>
          </a:xfrm>
        </p:grpSpPr>
        <p:pic>
          <p:nvPicPr>
            <p:cNvPr id="993" name="Google Shape;993;p52"/>
            <p:cNvPicPr preferRelativeResize="0"/>
            <p:nvPr/>
          </p:nvPicPr>
          <p:blipFill>
            <a:blip r:embed="rId3">
              <a:alphaModFix/>
            </a:blip>
            <a:stretch>
              <a:fillRect/>
            </a:stretch>
          </p:blipFill>
          <p:spPr>
            <a:xfrm>
              <a:off x="4047075" y="3718163"/>
              <a:ext cx="3486150" cy="876300"/>
            </a:xfrm>
            <a:prstGeom prst="rect">
              <a:avLst/>
            </a:prstGeom>
            <a:noFill/>
            <a:ln>
              <a:noFill/>
            </a:ln>
          </p:spPr>
        </p:pic>
        <p:sp>
          <p:nvSpPr>
            <p:cNvPr id="994" name="Google Shape;994;p52"/>
            <p:cNvSpPr/>
            <p:nvPr/>
          </p:nvSpPr>
          <p:spPr>
            <a:xfrm>
              <a:off x="5686334" y="3581056"/>
              <a:ext cx="743100" cy="1193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2"/>
          <p:cNvGrpSpPr/>
          <p:nvPr/>
        </p:nvGrpSpPr>
        <p:grpSpPr>
          <a:xfrm>
            <a:off x="4489913" y="1066878"/>
            <a:ext cx="4259863" cy="2415532"/>
            <a:chOff x="4047075" y="1066875"/>
            <a:chExt cx="4509700" cy="2495900"/>
          </a:xfrm>
        </p:grpSpPr>
        <p:pic>
          <p:nvPicPr>
            <p:cNvPr id="996" name="Google Shape;996;p52"/>
            <p:cNvPicPr preferRelativeResize="0"/>
            <p:nvPr/>
          </p:nvPicPr>
          <p:blipFill>
            <a:blip r:embed="rId4">
              <a:alphaModFix/>
            </a:blip>
            <a:stretch>
              <a:fillRect/>
            </a:stretch>
          </p:blipFill>
          <p:spPr>
            <a:xfrm>
              <a:off x="4047075" y="1066875"/>
              <a:ext cx="4435075" cy="2495900"/>
            </a:xfrm>
            <a:prstGeom prst="rect">
              <a:avLst/>
            </a:prstGeom>
            <a:noFill/>
            <a:ln>
              <a:noFill/>
            </a:ln>
          </p:spPr>
        </p:pic>
        <p:sp>
          <p:nvSpPr>
            <p:cNvPr id="997" name="Google Shape;997;p52"/>
            <p:cNvSpPr/>
            <p:nvPr/>
          </p:nvSpPr>
          <p:spPr>
            <a:xfrm>
              <a:off x="8212975" y="1167380"/>
              <a:ext cx="343800" cy="1746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2"/>
            <p:cNvSpPr/>
            <p:nvPr/>
          </p:nvSpPr>
          <p:spPr>
            <a:xfrm>
              <a:off x="5807875" y="3203975"/>
              <a:ext cx="1896300" cy="314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53"/>
          <p:cNvSpPr txBox="1">
            <a:spLocks noGrp="1"/>
          </p:cNvSpPr>
          <p:nvPr>
            <p:ph type="ctrTitle"/>
          </p:nvPr>
        </p:nvSpPr>
        <p:spPr>
          <a:xfrm>
            <a:off x="618825" y="411675"/>
            <a:ext cx="6914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(FIT) - Linear Regression</a:t>
            </a:r>
            <a:endParaRPr/>
          </a:p>
        </p:txBody>
      </p:sp>
      <p:sp>
        <p:nvSpPr>
          <p:cNvPr id="1004" name="Google Shape;1004;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1005" name="Google Shape;1005;p53"/>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Fit.lm4</a:t>
            </a:r>
            <a:endParaRPr sz="1800" b="1">
              <a:solidFill>
                <a:srgbClr val="FFFFFF"/>
              </a:solidFill>
              <a:latin typeface="Maven Pro"/>
              <a:ea typeface="Maven Pro"/>
              <a:cs typeface="Maven Pro"/>
              <a:sym typeface="Maven Pro"/>
            </a:endParaRPr>
          </a:p>
        </p:txBody>
      </p:sp>
      <p:sp>
        <p:nvSpPr>
          <p:cNvPr id="1006" name="Google Shape;1006;p53"/>
          <p:cNvSpPr txBox="1">
            <a:spLocks noGrp="1"/>
          </p:cNvSpPr>
          <p:nvPr>
            <p:ph type="body" idx="4294967295"/>
          </p:nvPr>
        </p:nvSpPr>
        <p:spPr>
          <a:xfrm>
            <a:off x="447375" y="1493725"/>
            <a:ext cx="2435100" cy="258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Step 4: Conduct diagnostic check. </a:t>
            </a:r>
            <a:endParaRPr sz="1600" dirty="0">
              <a:solidFill>
                <a:schemeClr val="bg1"/>
              </a:solidFill>
            </a:endParaRPr>
          </a:p>
          <a:p>
            <a:pPr marL="914400" lvl="1" indent="-330200" algn="l" rtl="0">
              <a:spcBef>
                <a:spcPts val="0"/>
              </a:spcBef>
              <a:spcAft>
                <a:spcPts val="0"/>
              </a:spcAft>
              <a:buClr>
                <a:srgbClr val="D9D9D9"/>
              </a:buClr>
              <a:buSzPts val="1600"/>
              <a:buChar char="○"/>
            </a:pPr>
            <a:r>
              <a:rPr lang="en" sz="1600" dirty="0">
                <a:solidFill>
                  <a:schemeClr val="bg1"/>
                </a:solidFill>
              </a:rPr>
              <a:t>All graphs are acceptable</a:t>
            </a:r>
            <a:endParaRPr sz="1600" dirty="0">
              <a:solidFill>
                <a:schemeClr val="bg1"/>
              </a:solidFill>
            </a:endParaRPr>
          </a:p>
          <a:p>
            <a:pPr marL="45720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007" name="Google Shape;1007;p53"/>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pic>
        <p:nvPicPr>
          <p:cNvPr id="1008" name="Google Shape;1008;p53"/>
          <p:cNvPicPr preferRelativeResize="0"/>
          <p:nvPr/>
        </p:nvPicPr>
        <p:blipFill>
          <a:blip r:embed="rId3">
            <a:alphaModFix/>
          </a:blip>
          <a:stretch>
            <a:fillRect/>
          </a:stretch>
        </p:blipFill>
        <p:spPr>
          <a:xfrm>
            <a:off x="2914619" y="1398075"/>
            <a:ext cx="6002601" cy="3126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54"/>
          <p:cNvSpPr txBox="1">
            <a:spLocks noGrp="1"/>
          </p:cNvSpPr>
          <p:nvPr>
            <p:ph type="ctrTitle"/>
          </p:nvPr>
        </p:nvSpPr>
        <p:spPr>
          <a:xfrm>
            <a:off x="618825" y="411675"/>
            <a:ext cx="6914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(FIT) - Linear Regression</a:t>
            </a:r>
            <a:endParaRPr/>
          </a:p>
        </p:txBody>
      </p:sp>
      <p:sp>
        <p:nvSpPr>
          <p:cNvPr id="1014" name="Google Shape;1014;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015" name="Google Shape;1015;p54"/>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Fit.lm4</a:t>
            </a:r>
            <a:endParaRPr sz="1800" b="1">
              <a:solidFill>
                <a:srgbClr val="FFFFFF"/>
              </a:solidFill>
              <a:latin typeface="Maven Pro"/>
              <a:ea typeface="Maven Pro"/>
              <a:cs typeface="Maven Pro"/>
              <a:sym typeface="Maven Pro"/>
            </a:endParaRPr>
          </a:p>
        </p:txBody>
      </p:sp>
      <p:sp>
        <p:nvSpPr>
          <p:cNvPr id="1016" name="Google Shape;1016;p54"/>
          <p:cNvSpPr txBox="1">
            <a:spLocks noGrp="1"/>
          </p:cNvSpPr>
          <p:nvPr>
            <p:ph type="body" idx="4294967295"/>
          </p:nvPr>
        </p:nvSpPr>
        <p:spPr>
          <a:xfrm>
            <a:off x="511650" y="1665200"/>
            <a:ext cx="2713800" cy="802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Step 5: Conduct residual check</a:t>
            </a:r>
            <a:endParaRPr sz="1600" dirty="0">
              <a:solidFill>
                <a:schemeClr val="bg1"/>
              </a:solidFill>
            </a:endParaRPr>
          </a:p>
          <a:p>
            <a:pPr marL="1371600" lvl="0" indent="0" algn="l" rtl="0">
              <a:spcBef>
                <a:spcPts val="1600"/>
              </a:spcBef>
              <a:spcAft>
                <a:spcPts val="0"/>
              </a:spcAft>
              <a:buNone/>
            </a:pPr>
            <a:endParaRPr sz="1600" dirty="0">
              <a:solidFill>
                <a:srgbClr val="D9D9D9"/>
              </a:solidFill>
            </a:endParaRPr>
          </a:p>
          <a:p>
            <a:pPr marL="45720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017" name="Google Shape;1017;p54"/>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pic>
        <p:nvPicPr>
          <p:cNvPr id="1018" name="Google Shape;1018;p54"/>
          <p:cNvPicPr preferRelativeResize="0"/>
          <p:nvPr/>
        </p:nvPicPr>
        <p:blipFill>
          <a:blip r:embed="rId3">
            <a:alphaModFix/>
          </a:blip>
          <a:stretch>
            <a:fillRect/>
          </a:stretch>
        </p:blipFill>
        <p:spPr>
          <a:xfrm>
            <a:off x="3045675" y="1539750"/>
            <a:ext cx="5613750" cy="292382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5"/>
          <p:cNvSpPr txBox="1">
            <a:spLocks noGrp="1"/>
          </p:cNvSpPr>
          <p:nvPr>
            <p:ph type="ctrTitle"/>
          </p:nvPr>
        </p:nvSpPr>
        <p:spPr>
          <a:xfrm>
            <a:off x="618825" y="411675"/>
            <a:ext cx="6914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(FIT) - Linear Regression</a:t>
            </a:r>
            <a:endParaRPr/>
          </a:p>
        </p:txBody>
      </p:sp>
      <p:sp>
        <p:nvSpPr>
          <p:cNvPr id="1024" name="Google Shape;1024;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1025" name="Google Shape;1025;p55"/>
          <p:cNvSpPr txBox="1"/>
          <p:nvPr/>
        </p:nvSpPr>
        <p:spPr>
          <a:xfrm>
            <a:off x="618826" y="9894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RMSE</a:t>
            </a:r>
            <a:endParaRPr sz="1800" b="1">
              <a:solidFill>
                <a:srgbClr val="FFFFFF"/>
              </a:solidFill>
              <a:latin typeface="Maven Pro"/>
              <a:ea typeface="Maven Pro"/>
              <a:cs typeface="Maven Pro"/>
              <a:sym typeface="Maven Pro"/>
            </a:endParaRPr>
          </a:p>
        </p:txBody>
      </p:sp>
      <p:sp>
        <p:nvSpPr>
          <p:cNvPr id="1026" name="Google Shape;1026;p55"/>
          <p:cNvSpPr txBox="1">
            <a:spLocks noGrp="1"/>
          </p:cNvSpPr>
          <p:nvPr>
            <p:ph type="body" idx="4294967295"/>
          </p:nvPr>
        </p:nvSpPr>
        <p:spPr>
          <a:xfrm>
            <a:off x="618825" y="1585925"/>
            <a:ext cx="7872900" cy="1460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Finally we check the RMSE of fit.lm4 when predicting the YearsAtCompany using the trainset and testset.</a:t>
            </a:r>
            <a:endParaRPr sz="1600" dirty="0">
              <a:solidFill>
                <a:schemeClr val="bg1"/>
              </a:solidFill>
            </a:endParaRPr>
          </a:p>
          <a:p>
            <a:pPr marL="1371600" lvl="1" indent="-330200" algn="l" rtl="0">
              <a:spcBef>
                <a:spcPts val="0"/>
              </a:spcBef>
              <a:spcAft>
                <a:spcPts val="0"/>
              </a:spcAft>
              <a:buClr>
                <a:srgbClr val="D9D9D9"/>
              </a:buClr>
              <a:buSzPts val="1600"/>
              <a:buChar char="○"/>
            </a:pPr>
            <a:r>
              <a:rPr lang="en" sz="1600" dirty="0">
                <a:solidFill>
                  <a:schemeClr val="bg1"/>
                </a:solidFill>
              </a:rPr>
              <a:t>Trainset RMSE:0.355</a:t>
            </a:r>
            <a:endParaRPr sz="1600" dirty="0">
              <a:solidFill>
                <a:schemeClr val="bg1"/>
              </a:solidFill>
            </a:endParaRPr>
          </a:p>
          <a:p>
            <a:pPr marL="1371600" lvl="1" indent="-330200" algn="l" rtl="0">
              <a:spcBef>
                <a:spcPts val="0"/>
              </a:spcBef>
              <a:spcAft>
                <a:spcPts val="0"/>
              </a:spcAft>
              <a:buClr>
                <a:srgbClr val="D9D9D9"/>
              </a:buClr>
              <a:buSzPts val="1600"/>
              <a:buChar char="○"/>
            </a:pPr>
            <a:r>
              <a:rPr lang="en" sz="1600" dirty="0">
                <a:solidFill>
                  <a:schemeClr val="bg1"/>
                </a:solidFill>
              </a:rPr>
              <a:t>Testset RMSE:0.352</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This suggests the the model is effective in predicting accurate results for Fit</a:t>
            </a:r>
            <a:endParaRPr sz="1600" dirty="0">
              <a:solidFill>
                <a:schemeClr val="bg1"/>
              </a:solidFill>
            </a:endParaRPr>
          </a:p>
          <a:p>
            <a:pPr marL="1371600" lvl="0" indent="0" algn="l" rtl="0">
              <a:spcBef>
                <a:spcPts val="1600"/>
              </a:spcBef>
              <a:spcAft>
                <a:spcPts val="0"/>
              </a:spcAft>
              <a:buNone/>
            </a:pPr>
            <a:endParaRPr sz="1600" dirty="0">
              <a:solidFill>
                <a:srgbClr val="D9D9D9"/>
              </a:solidFill>
            </a:endParaRPr>
          </a:p>
          <a:p>
            <a:pPr marL="1371600" lvl="0" indent="0" algn="l" rtl="0">
              <a:spcBef>
                <a:spcPts val="1600"/>
              </a:spcBef>
              <a:spcAft>
                <a:spcPts val="0"/>
              </a:spcAft>
              <a:buNone/>
            </a:pPr>
            <a:endParaRPr sz="1600" dirty="0">
              <a:solidFill>
                <a:srgbClr val="D9D9D9"/>
              </a:solidFill>
            </a:endParaRPr>
          </a:p>
          <a:p>
            <a:pPr marL="1371600" lvl="0" indent="0" algn="l" rtl="0">
              <a:spcBef>
                <a:spcPts val="1600"/>
              </a:spcBef>
              <a:spcAft>
                <a:spcPts val="0"/>
              </a:spcAft>
              <a:buNone/>
            </a:pPr>
            <a:endParaRPr sz="1600" dirty="0">
              <a:solidFill>
                <a:srgbClr val="D9D9D9"/>
              </a:solidFill>
            </a:endParaRPr>
          </a:p>
          <a:p>
            <a:pPr marL="45720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027" name="Google Shape;1027;p55"/>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pic>
        <p:nvPicPr>
          <p:cNvPr id="1028" name="Google Shape;1028;p55"/>
          <p:cNvPicPr preferRelativeResize="0"/>
          <p:nvPr/>
        </p:nvPicPr>
        <p:blipFill>
          <a:blip r:embed="rId3">
            <a:alphaModFix/>
          </a:blip>
          <a:stretch>
            <a:fillRect/>
          </a:stretch>
        </p:blipFill>
        <p:spPr>
          <a:xfrm>
            <a:off x="1216725" y="3154025"/>
            <a:ext cx="5943600" cy="1647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grpSp>
        <p:nvGrpSpPr>
          <p:cNvPr id="1033" name="Google Shape;1033;p56"/>
          <p:cNvGrpSpPr/>
          <p:nvPr/>
        </p:nvGrpSpPr>
        <p:grpSpPr>
          <a:xfrm>
            <a:off x="2506566" y="989470"/>
            <a:ext cx="4130867" cy="3957962"/>
            <a:chOff x="2657744" y="2337745"/>
            <a:chExt cx="832987" cy="798137"/>
          </a:xfrm>
        </p:grpSpPr>
        <p:sp>
          <p:nvSpPr>
            <p:cNvPr id="1034" name="Google Shape;1034;p56"/>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C0F9A8">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FEE59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008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FEE59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C0F9A8">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008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6"/>
          <p:cNvSpPr txBox="1">
            <a:spLocks noGrp="1"/>
          </p:cNvSpPr>
          <p:nvPr>
            <p:ph type="ctrTitle" idx="4"/>
          </p:nvPr>
        </p:nvSpPr>
        <p:spPr>
          <a:xfrm>
            <a:off x="2042016" y="318775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a:solidFill>
                  <a:srgbClr val="000000"/>
                </a:solidFill>
                <a:highlight>
                  <a:srgbClr val="FFFFFF"/>
                </a:highlight>
              </a:rPr>
              <a:t>Link</a:t>
            </a:r>
            <a:endParaRPr sz="2300">
              <a:solidFill>
                <a:srgbClr val="000000"/>
              </a:solidFill>
              <a:highlight>
                <a:srgbClr val="FFFFFF"/>
              </a:highlight>
            </a:endParaRPr>
          </a:p>
        </p:txBody>
      </p:sp>
      <p:sp>
        <p:nvSpPr>
          <p:cNvPr id="1041" name="Google Shape;1041;p56"/>
          <p:cNvSpPr/>
          <p:nvPr/>
        </p:nvSpPr>
        <p:spPr>
          <a:xfrm>
            <a:off x="2982046" y="3832449"/>
            <a:ext cx="649300" cy="64469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56"/>
          <p:cNvGrpSpPr/>
          <p:nvPr/>
        </p:nvGrpSpPr>
        <p:grpSpPr>
          <a:xfrm>
            <a:off x="5509224" y="3841658"/>
            <a:ext cx="649300" cy="646509"/>
            <a:chOff x="3996113" y="4291176"/>
            <a:chExt cx="336512" cy="335048"/>
          </a:xfrm>
        </p:grpSpPr>
        <p:sp>
          <p:nvSpPr>
            <p:cNvPr id="1043" name="Google Shape;1043;p56"/>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 name="Google Shape;1046;p56"/>
          <p:cNvSpPr/>
          <p:nvPr/>
        </p:nvSpPr>
        <p:spPr>
          <a:xfrm>
            <a:off x="4247349" y="1450224"/>
            <a:ext cx="649301" cy="649274"/>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1048" name="Google Shape;1048;p56"/>
          <p:cNvSpPr txBox="1">
            <a:spLocks noGrp="1"/>
          </p:cNvSpPr>
          <p:nvPr>
            <p:ph type="subTitle" idx="1"/>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Harvinder Singh Chahal</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57"/>
          <p:cNvPicPr preferRelativeResize="0"/>
          <p:nvPr/>
        </p:nvPicPr>
        <p:blipFill>
          <a:blip r:embed="rId3">
            <a:alphaModFix/>
          </a:blip>
          <a:stretch>
            <a:fillRect/>
          </a:stretch>
        </p:blipFill>
        <p:spPr>
          <a:xfrm>
            <a:off x="4544475" y="1074350"/>
            <a:ext cx="4246900" cy="3299750"/>
          </a:xfrm>
          <a:prstGeom prst="rect">
            <a:avLst/>
          </a:prstGeom>
          <a:noFill/>
          <a:ln>
            <a:noFill/>
          </a:ln>
        </p:spPr>
      </p:pic>
      <p:sp>
        <p:nvSpPr>
          <p:cNvPr id="1054" name="Google Shape;1054;p57"/>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Majority of employees have high job involvement levels</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Generally participative in their job scopes psychologically and emotionally</a:t>
            </a:r>
            <a:endParaRPr sz="1600" dirty="0">
              <a:solidFill>
                <a:schemeClr val="bg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055" name="Google Shape;1055;p57"/>
          <p:cNvSpPr txBox="1">
            <a:spLocks noGrp="1"/>
          </p:cNvSpPr>
          <p:nvPr>
            <p:ph type="ctrTitle"/>
          </p:nvPr>
        </p:nvSpPr>
        <p:spPr>
          <a:xfrm>
            <a:off x="618825" y="411675"/>
            <a:ext cx="5349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(LINK)</a:t>
            </a:r>
            <a:endParaRPr/>
          </a:p>
        </p:txBody>
      </p:sp>
      <p:sp>
        <p:nvSpPr>
          <p:cNvPr id="1056" name="Google Shape;1056;p57"/>
          <p:cNvSpPr txBox="1"/>
          <p:nvPr/>
        </p:nvSpPr>
        <p:spPr>
          <a:xfrm>
            <a:off x="618826" y="12705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JobInvolvement</a:t>
            </a:r>
            <a:endParaRPr sz="1800" b="1">
              <a:solidFill>
                <a:srgbClr val="FFFFFF"/>
              </a:solidFill>
              <a:latin typeface="Maven Pro"/>
              <a:ea typeface="Maven Pro"/>
              <a:cs typeface="Maven Pro"/>
              <a:sym typeface="Maven Pro"/>
            </a:endParaRPr>
          </a:p>
        </p:txBody>
      </p:sp>
      <p:sp>
        <p:nvSpPr>
          <p:cNvPr id="1057" name="Google Shape;1057;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058" name="Google Shape;1058;p57"/>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8"/>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Least involved employees tend to be the youngest</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Most involved employees tend to be the oldest</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Positive correlation between age and job involvement?</a:t>
            </a:r>
            <a:endParaRPr sz="1600" dirty="0">
              <a:solidFill>
                <a:schemeClr val="bg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064" name="Google Shape;1064;p58"/>
          <p:cNvSpPr txBox="1">
            <a:spLocks noGrp="1"/>
          </p:cNvSpPr>
          <p:nvPr>
            <p:ph type="ctrTitle"/>
          </p:nvPr>
        </p:nvSpPr>
        <p:spPr>
          <a:xfrm>
            <a:off x="618825" y="411675"/>
            <a:ext cx="5939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(LINK)</a:t>
            </a:r>
            <a:endParaRPr/>
          </a:p>
        </p:txBody>
      </p:sp>
      <p:sp>
        <p:nvSpPr>
          <p:cNvPr id="1065" name="Google Shape;1065;p58"/>
          <p:cNvSpPr txBox="1"/>
          <p:nvPr/>
        </p:nvSpPr>
        <p:spPr>
          <a:xfrm>
            <a:off x="618826" y="12705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Age</a:t>
            </a:r>
            <a:endParaRPr sz="1800" b="1">
              <a:solidFill>
                <a:srgbClr val="FFFFFF"/>
              </a:solidFill>
              <a:latin typeface="Maven Pro"/>
              <a:ea typeface="Maven Pro"/>
              <a:cs typeface="Maven Pro"/>
              <a:sym typeface="Maven Pro"/>
            </a:endParaRPr>
          </a:p>
        </p:txBody>
      </p:sp>
      <p:pic>
        <p:nvPicPr>
          <p:cNvPr id="1066" name="Google Shape;1066;p58"/>
          <p:cNvPicPr preferRelativeResize="0"/>
          <p:nvPr/>
        </p:nvPicPr>
        <p:blipFill>
          <a:blip r:embed="rId3">
            <a:alphaModFix/>
          </a:blip>
          <a:stretch>
            <a:fillRect/>
          </a:stretch>
        </p:blipFill>
        <p:spPr>
          <a:xfrm>
            <a:off x="4435700" y="1040988"/>
            <a:ext cx="4337691" cy="3366450"/>
          </a:xfrm>
          <a:prstGeom prst="rect">
            <a:avLst/>
          </a:prstGeom>
          <a:noFill/>
          <a:ln>
            <a:noFill/>
          </a:ln>
        </p:spPr>
      </p:pic>
      <p:sp>
        <p:nvSpPr>
          <p:cNvPr id="1067" name="Google Shape;1067;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1068" name="Google Shape;1068;p58"/>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Least involved employees tend to be paid the highest, centered at age $6000</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Most involved employees tend to be paid the lowest, centered around $3000</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Counter-intuitive?</a:t>
            </a:r>
            <a:endParaRPr sz="1600" dirty="0">
              <a:solidFill>
                <a:schemeClr val="bg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074" name="Google Shape;1074;p59"/>
          <p:cNvSpPr txBox="1">
            <a:spLocks noGrp="1"/>
          </p:cNvSpPr>
          <p:nvPr>
            <p:ph type="ctrTitle"/>
          </p:nvPr>
        </p:nvSpPr>
        <p:spPr>
          <a:xfrm>
            <a:off x="618825" y="411675"/>
            <a:ext cx="6086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(LINK)</a:t>
            </a:r>
            <a:endParaRPr/>
          </a:p>
        </p:txBody>
      </p:sp>
      <p:sp>
        <p:nvSpPr>
          <p:cNvPr id="1075" name="Google Shape;1075;p59"/>
          <p:cNvSpPr txBox="1"/>
          <p:nvPr/>
        </p:nvSpPr>
        <p:spPr>
          <a:xfrm>
            <a:off x="618826" y="12705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MonthlyIncome</a:t>
            </a:r>
            <a:endParaRPr sz="1800" b="1">
              <a:solidFill>
                <a:srgbClr val="FFFFFF"/>
              </a:solidFill>
              <a:latin typeface="Maven Pro"/>
              <a:ea typeface="Maven Pro"/>
              <a:cs typeface="Maven Pro"/>
              <a:sym typeface="Maven Pro"/>
            </a:endParaRPr>
          </a:p>
        </p:txBody>
      </p:sp>
      <p:pic>
        <p:nvPicPr>
          <p:cNvPr id="1076" name="Google Shape;1076;p59"/>
          <p:cNvPicPr preferRelativeResize="0"/>
          <p:nvPr/>
        </p:nvPicPr>
        <p:blipFill>
          <a:blip r:embed="rId3">
            <a:alphaModFix/>
          </a:blip>
          <a:stretch>
            <a:fillRect/>
          </a:stretch>
        </p:blipFill>
        <p:spPr>
          <a:xfrm>
            <a:off x="4293825" y="1085800"/>
            <a:ext cx="4383800" cy="3407440"/>
          </a:xfrm>
          <a:prstGeom prst="rect">
            <a:avLst/>
          </a:prstGeom>
          <a:noFill/>
          <a:ln>
            <a:noFill/>
          </a:ln>
        </p:spPr>
      </p:pic>
      <p:sp>
        <p:nvSpPr>
          <p:cNvPr id="1077" name="Google Shape;1077;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078" name="Google Shape;1078;p59"/>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60"/>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Least involved employees had the highest median monthly income, at $6000</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Most involved employees had the lowest median monthly income, at $4000</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Inequitable remuneration policy?</a:t>
            </a:r>
            <a:endParaRPr sz="1600" dirty="0">
              <a:solidFill>
                <a:schemeClr val="bg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084" name="Google Shape;1084;p60"/>
          <p:cNvSpPr txBox="1">
            <a:spLocks noGrp="1"/>
          </p:cNvSpPr>
          <p:nvPr>
            <p:ph type="ctrTitle"/>
          </p:nvPr>
        </p:nvSpPr>
        <p:spPr>
          <a:xfrm>
            <a:off x="618825" y="411675"/>
            <a:ext cx="5339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(LINK)</a:t>
            </a:r>
            <a:endParaRPr/>
          </a:p>
        </p:txBody>
      </p:sp>
      <p:sp>
        <p:nvSpPr>
          <p:cNvPr id="1085" name="Google Shape;1085;p60"/>
          <p:cNvSpPr txBox="1"/>
          <p:nvPr/>
        </p:nvSpPr>
        <p:spPr>
          <a:xfrm>
            <a:off x="618826" y="12705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MonthlyIncome</a:t>
            </a:r>
            <a:endParaRPr sz="1800" b="1">
              <a:solidFill>
                <a:srgbClr val="FFFFFF"/>
              </a:solidFill>
              <a:latin typeface="Maven Pro"/>
              <a:ea typeface="Maven Pro"/>
              <a:cs typeface="Maven Pro"/>
              <a:sym typeface="Maven Pro"/>
            </a:endParaRPr>
          </a:p>
        </p:txBody>
      </p:sp>
      <p:pic>
        <p:nvPicPr>
          <p:cNvPr id="1086" name="Google Shape;1086;p60"/>
          <p:cNvPicPr preferRelativeResize="0"/>
          <p:nvPr/>
        </p:nvPicPr>
        <p:blipFill>
          <a:blip r:embed="rId3">
            <a:alphaModFix/>
          </a:blip>
          <a:stretch>
            <a:fillRect/>
          </a:stretch>
        </p:blipFill>
        <p:spPr>
          <a:xfrm>
            <a:off x="4263900" y="1090475"/>
            <a:ext cx="4374600" cy="3398125"/>
          </a:xfrm>
          <a:prstGeom prst="rect">
            <a:avLst/>
          </a:prstGeom>
          <a:noFill/>
          <a:ln>
            <a:noFill/>
          </a:ln>
        </p:spPr>
      </p:pic>
      <p:sp>
        <p:nvSpPr>
          <p:cNvPr id="1087" name="Google Shape;1087;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088" name="Google Shape;1088;p60"/>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1"/>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Least involved employees tend to attain the highest percentage salary hike, centered around 12% and 22%</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Most involved employees tend to attain the lowest percentage salary hike, centered around 6% and 17%</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Counter-intuitive?</a:t>
            </a:r>
            <a:endParaRPr sz="1600" dirty="0">
              <a:solidFill>
                <a:schemeClr val="bg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094" name="Google Shape;1094;p61"/>
          <p:cNvSpPr txBox="1">
            <a:spLocks noGrp="1"/>
          </p:cNvSpPr>
          <p:nvPr>
            <p:ph type="ctrTitle"/>
          </p:nvPr>
        </p:nvSpPr>
        <p:spPr>
          <a:xfrm>
            <a:off x="618825" y="411675"/>
            <a:ext cx="5671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(LINK)</a:t>
            </a:r>
            <a:endParaRPr/>
          </a:p>
        </p:txBody>
      </p:sp>
      <p:sp>
        <p:nvSpPr>
          <p:cNvPr id="1095" name="Google Shape;1095;p61"/>
          <p:cNvSpPr txBox="1"/>
          <p:nvPr/>
        </p:nvSpPr>
        <p:spPr>
          <a:xfrm>
            <a:off x="618826" y="12705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PercentSalaryHike</a:t>
            </a:r>
            <a:endParaRPr sz="1800" b="1">
              <a:solidFill>
                <a:srgbClr val="FFFFFF"/>
              </a:solidFill>
              <a:latin typeface="Maven Pro"/>
              <a:ea typeface="Maven Pro"/>
              <a:cs typeface="Maven Pro"/>
              <a:sym typeface="Maven Pro"/>
            </a:endParaRPr>
          </a:p>
        </p:txBody>
      </p:sp>
      <p:pic>
        <p:nvPicPr>
          <p:cNvPr id="1096" name="Google Shape;1096;p61"/>
          <p:cNvPicPr preferRelativeResize="0"/>
          <p:nvPr/>
        </p:nvPicPr>
        <p:blipFill>
          <a:blip r:embed="rId3">
            <a:alphaModFix/>
          </a:blip>
          <a:stretch>
            <a:fillRect/>
          </a:stretch>
        </p:blipFill>
        <p:spPr>
          <a:xfrm>
            <a:off x="4296575" y="1025638"/>
            <a:ext cx="4378165" cy="3397175"/>
          </a:xfrm>
          <a:prstGeom prst="rect">
            <a:avLst/>
          </a:prstGeom>
          <a:noFill/>
          <a:ln>
            <a:noFill/>
          </a:ln>
        </p:spPr>
      </p:pic>
      <p:sp>
        <p:nvSpPr>
          <p:cNvPr id="1097" name="Google Shape;1097;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1098" name="Google Shape;1098;p61"/>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26"/>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UNDERSTANDING THE PROBLEM</a:t>
            </a:r>
            <a:endParaRPr/>
          </a:p>
        </p:txBody>
      </p:sp>
      <p:sp>
        <p:nvSpPr>
          <p:cNvPr id="525" name="Google Shape;525;p26"/>
          <p:cNvSpPr txBox="1">
            <a:spLocks noGrp="1"/>
          </p:cNvSpPr>
          <p:nvPr>
            <p:ph type="ctrTitle"/>
          </p:nvPr>
        </p:nvSpPr>
        <p:spPr>
          <a:xfrm>
            <a:off x="931203" y="1196025"/>
            <a:ext cx="3408600" cy="48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High employee turnover</a:t>
            </a:r>
            <a:endParaRPr sz="1800"/>
          </a:p>
        </p:txBody>
      </p:sp>
      <p:sp>
        <p:nvSpPr>
          <p:cNvPr id="526" name="Google Shape;526;p26"/>
          <p:cNvSpPr txBox="1">
            <a:spLocks noGrp="1"/>
          </p:cNvSpPr>
          <p:nvPr>
            <p:ph type="subTitle" idx="1"/>
          </p:nvPr>
        </p:nvSpPr>
        <p:spPr>
          <a:xfrm>
            <a:off x="931246" y="1684093"/>
            <a:ext cx="26205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26"/>
          <p:cNvSpPr txBox="1">
            <a:spLocks noGrp="1"/>
          </p:cNvSpPr>
          <p:nvPr>
            <p:ph type="ctrTitle" idx="2"/>
          </p:nvPr>
        </p:nvSpPr>
        <p:spPr>
          <a:xfrm>
            <a:off x="4339800" y="1335325"/>
            <a:ext cx="3600600" cy="670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Unable to identify employees with high flight risk</a:t>
            </a:r>
            <a:endParaRPr sz="1800"/>
          </a:p>
        </p:txBody>
      </p:sp>
      <p:sp>
        <p:nvSpPr>
          <p:cNvPr id="528" name="Google Shape;528;p26"/>
          <p:cNvSpPr txBox="1">
            <a:spLocks noGrp="1"/>
          </p:cNvSpPr>
          <p:nvPr>
            <p:ph type="subTitle" idx="3"/>
          </p:nvPr>
        </p:nvSpPr>
        <p:spPr>
          <a:xfrm>
            <a:off x="5441016" y="1969543"/>
            <a:ext cx="27375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grpSp>
        <p:nvGrpSpPr>
          <p:cNvPr id="529" name="Google Shape;529;p26"/>
          <p:cNvGrpSpPr/>
          <p:nvPr/>
        </p:nvGrpSpPr>
        <p:grpSpPr>
          <a:xfrm>
            <a:off x="2466797" y="2837754"/>
            <a:ext cx="4594825" cy="1842617"/>
            <a:chOff x="3834069" y="2439811"/>
            <a:chExt cx="2413629" cy="967914"/>
          </a:xfrm>
        </p:grpSpPr>
        <p:grpSp>
          <p:nvGrpSpPr>
            <p:cNvPr id="530" name="Google Shape;530;p26"/>
            <p:cNvGrpSpPr/>
            <p:nvPr/>
          </p:nvGrpSpPr>
          <p:grpSpPr>
            <a:xfrm>
              <a:off x="4960453" y="2469658"/>
              <a:ext cx="1287244" cy="885527"/>
              <a:chOff x="4960453" y="2469658"/>
              <a:chExt cx="1287244" cy="885527"/>
            </a:xfrm>
          </p:grpSpPr>
          <p:sp>
            <p:nvSpPr>
              <p:cNvPr id="531" name="Google Shape;531;p26"/>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26"/>
            <p:cNvGrpSpPr/>
            <p:nvPr/>
          </p:nvGrpSpPr>
          <p:grpSpPr>
            <a:xfrm>
              <a:off x="3834069" y="2469658"/>
              <a:ext cx="1129846" cy="885527"/>
              <a:chOff x="3834069" y="2469658"/>
              <a:chExt cx="1129846" cy="885527"/>
            </a:xfrm>
          </p:grpSpPr>
          <p:sp>
            <p:nvSpPr>
              <p:cNvPr id="538" name="Google Shape;538;p26"/>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2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5" name="Google Shape;545;p26"/>
          <p:cNvCxnSpPr>
            <a:stCxn id="525" idx="1"/>
          </p:cNvCxnSpPr>
          <p:nvPr/>
        </p:nvCxnSpPr>
        <p:spPr>
          <a:xfrm>
            <a:off x="931203" y="1440075"/>
            <a:ext cx="2543700" cy="2202000"/>
          </a:xfrm>
          <a:prstGeom prst="bentConnector3">
            <a:avLst>
              <a:gd name="adj1" fmla="val -11092"/>
            </a:avLst>
          </a:prstGeom>
          <a:noFill/>
          <a:ln w="9525" cap="flat" cmpd="sng">
            <a:solidFill>
              <a:schemeClr val="accent2"/>
            </a:solidFill>
            <a:prstDash val="solid"/>
            <a:round/>
            <a:headEnd type="none" w="med" len="med"/>
            <a:tailEnd type="none" w="med" len="med"/>
          </a:ln>
        </p:spPr>
      </p:cxnSp>
      <p:cxnSp>
        <p:nvCxnSpPr>
          <p:cNvPr id="546" name="Google Shape;546;p26"/>
          <p:cNvCxnSpPr>
            <a:stCxn id="527" idx="3"/>
          </p:cNvCxnSpPr>
          <p:nvPr/>
        </p:nvCxnSpPr>
        <p:spPr>
          <a:xfrm flipH="1">
            <a:off x="6793800" y="1670425"/>
            <a:ext cx="1146600" cy="2563800"/>
          </a:xfrm>
          <a:prstGeom prst="bentConnector4">
            <a:avLst>
              <a:gd name="adj1" fmla="val -20768"/>
              <a:gd name="adj2" fmla="val 56535"/>
            </a:avLst>
          </a:prstGeom>
          <a:noFill/>
          <a:ln w="9525" cap="flat" cmpd="sng">
            <a:solidFill>
              <a:schemeClr val="accent3"/>
            </a:solidFill>
            <a:prstDash val="solid"/>
            <a:round/>
            <a:headEnd type="none" w="med" len="med"/>
            <a:tailEnd type="none" w="med" len="med"/>
          </a:ln>
        </p:spPr>
      </p:cxnSp>
      <p:sp>
        <p:nvSpPr>
          <p:cNvPr id="547" name="Google Shape;547;p26"/>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550" name="Google Shape;550;p26"/>
          <p:cNvSpPr txBox="1">
            <a:spLocks noGrp="1"/>
          </p:cNvSpPr>
          <p:nvPr>
            <p:ph type="subTitle" idx="1"/>
          </p:nvPr>
        </p:nvSpPr>
        <p:spPr>
          <a:xfrm>
            <a:off x="6793800" y="4680375"/>
            <a:ext cx="1993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 Shi Hui Amanda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62"/>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chemeClr val="bg1"/>
                </a:solidFill>
              </a:rPr>
              <a:t>Least involved employees had approximately the same median percentage salary hike as most involved employees, at 15%</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Neutrally involved employees had significantly lower median percentage salary hikes, at 10%</a:t>
            </a:r>
            <a:endParaRPr sz="1600" dirty="0">
              <a:solidFill>
                <a:schemeClr val="bg1"/>
              </a:solidFill>
            </a:endParaRPr>
          </a:p>
          <a:p>
            <a:pPr marL="457200" lvl="0" indent="-330200" algn="l" rtl="0">
              <a:spcBef>
                <a:spcPts val="0"/>
              </a:spcBef>
              <a:spcAft>
                <a:spcPts val="0"/>
              </a:spcAft>
              <a:buClr>
                <a:srgbClr val="D9D9D9"/>
              </a:buClr>
              <a:buSzPts val="1600"/>
              <a:buChar char="●"/>
            </a:pPr>
            <a:r>
              <a:rPr lang="en" sz="1600" dirty="0">
                <a:solidFill>
                  <a:schemeClr val="bg1"/>
                </a:solidFill>
              </a:rPr>
              <a:t>Inequitable remuneration policy?</a:t>
            </a:r>
            <a:endParaRPr sz="1600" dirty="0">
              <a:solidFill>
                <a:schemeClr val="bg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104" name="Google Shape;1104;p62"/>
          <p:cNvSpPr txBox="1">
            <a:spLocks noGrp="1"/>
          </p:cNvSpPr>
          <p:nvPr>
            <p:ph type="ctrTitle"/>
          </p:nvPr>
        </p:nvSpPr>
        <p:spPr>
          <a:xfrm>
            <a:off x="618825" y="411675"/>
            <a:ext cx="6357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(LINK)</a:t>
            </a:r>
            <a:endParaRPr/>
          </a:p>
        </p:txBody>
      </p:sp>
      <p:sp>
        <p:nvSpPr>
          <p:cNvPr id="1105" name="Google Shape;1105;p62"/>
          <p:cNvSpPr txBox="1"/>
          <p:nvPr/>
        </p:nvSpPr>
        <p:spPr>
          <a:xfrm>
            <a:off x="618826" y="1270575"/>
            <a:ext cx="3534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Maven Pro"/>
                <a:ea typeface="Maven Pro"/>
                <a:cs typeface="Maven Pro"/>
                <a:sym typeface="Maven Pro"/>
              </a:rPr>
              <a:t>Analysis of PercentSalaryHike</a:t>
            </a:r>
            <a:endParaRPr sz="1800" b="1">
              <a:solidFill>
                <a:srgbClr val="FFFFFF"/>
              </a:solidFill>
              <a:latin typeface="Maven Pro"/>
              <a:ea typeface="Maven Pro"/>
              <a:cs typeface="Maven Pro"/>
              <a:sym typeface="Maven Pro"/>
            </a:endParaRPr>
          </a:p>
        </p:txBody>
      </p:sp>
      <p:pic>
        <p:nvPicPr>
          <p:cNvPr id="1106" name="Google Shape;1106;p62"/>
          <p:cNvPicPr preferRelativeResize="0"/>
          <p:nvPr/>
        </p:nvPicPr>
        <p:blipFill>
          <a:blip r:embed="rId3">
            <a:alphaModFix/>
          </a:blip>
          <a:stretch>
            <a:fillRect/>
          </a:stretch>
        </p:blipFill>
        <p:spPr>
          <a:xfrm>
            <a:off x="4234550" y="1115575"/>
            <a:ext cx="4418017" cy="3429325"/>
          </a:xfrm>
          <a:prstGeom prst="rect">
            <a:avLst/>
          </a:prstGeom>
          <a:noFill/>
          <a:ln>
            <a:noFill/>
          </a:ln>
        </p:spPr>
      </p:pic>
      <p:sp>
        <p:nvSpPr>
          <p:cNvPr id="1107" name="Google Shape;1107;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108" name="Google Shape;1108;p62"/>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Harvinder Singh Chahal</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63"/>
          <p:cNvSpPr txBox="1">
            <a:spLocks noGrp="1"/>
          </p:cNvSpPr>
          <p:nvPr>
            <p:ph type="ctrTitle"/>
          </p:nvPr>
        </p:nvSpPr>
        <p:spPr>
          <a:xfrm>
            <a:off x="618825" y="411675"/>
            <a:ext cx="6132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(LINK) - CART</a:t>
            </a:r>
            <a:endParaRPr>
              <a:solidFill>
                <a:srgbClr val="FFFFFF"/>
              </a:solidFill>
            </a:endParaRPr>
          </a:p>
        </p:txBody>
      </p:sp>
      <p:sp>
        <p:nvSpPr>
          <p:cNvPr id="1114" name="Google Shape;1114;p63"/>
          <p:cNvSpPr txBox="1"/>
          <p:nvPr/>
        </p:nvSpPr>
        <p:spPr>
          <a:xfrm>
            <a:off x="841150" y="2409150"/>
            <a:ext cx="2435400" cy="506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rgbClr val="FFFFFF"/>
                </a:solidFill>
                <a:latin typeface="Maven Pro"/>
                <a:ea typeface="Maven Pro"/>
                <a:cs typeface="Maven Pro"/>
                <a:sym typeface="Maven Pro"/>
              </a:rPr>
              <a:t>Phase 1</a:t>
            </a:r>
            <a:endParaRPr sz="1800" b="1">
              <a:solidFill>
                <a:srgbClr val="FFFFFF"/>
              </a:solidFill>
              <a:latin typeface="Maven Pro"/>
              <a:ea typeface="Maven Pro"/>
              <a:cs typeface="Maven Pro"/>
              <a:sym typeface="Maven Pro"/>
            </a:endParaRPr>
          </a:p>
        </p:txBody>
      </p:sp>
      <p:sp>
        <p:nvSpPr>
          <p:cNvPr id="1115" name="Google Shape;1115;p63"/>
          <p:cNvSpPr txBox="1"/>
          <p:nvPr/>
        </p:nvSpPr>
        <p:spPr>
          <a:xfrm>
            <a:off x="841150" y="2837450"/>
            <a:ext cx="2223900" cy="10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aven Pro"/>
                <a:ea typeface="Maven Pro"/>
                <a:cs typeface="Maven Pro"/>
                <a:sym typeface="Maven Pro"/>
              </a:rPr>
              <a:t>Growing the tree to the maximum</a:t>
            </a:r>
            <a:endParaRPr sz="1600">
              <a:solidFill>
                <a:srgbClr val="FFFFFF"/>
              </a:solidFill>
              <a:latin typeface="Maven Pro"/>
              <a:ea typeface="Maven Pro"/>
              <a:cs typeface="Maven Pro"/>
              <a:sym typeface="Maven Pro"/>
            </a:endParaRPr>
          </a:p>
        </p:txBody>
      </p:sp>
      <p:sp>
        <p:nvSpPr>
          <p:cNvPr id="1116" name="Google Shape;1116;p63"/>
          <p:cNvSpPr txBox="1"/>
          <p:nvPr/>
        </p:nvSpPr>
        <p:spPr>
          <a:xfrm>
            <a:off x="3690625" y="2409150"/>
            <a:ext cx="2435400" cy="506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FFFFFF"/>
                </a:solidFill>
                <a:latin typeface="Maven Pro Regular"/>
                <a:ea typeface="Maven Pro Regular"/>
                <a:cs typeface="Maven Pro Regular"/>
                <a:sym typeface="Maven Pro Regular"/>
              </a:rPr>
              <a:t>Phase 2</a:t>
            </a:r>
            <a:endParaRPr sz="1800">
              <a:solidFill>
                <a:srgbClr val="FFFFFF"/>
              </a:solidFill>
              <a:latin typeface="Maven Pro Regular"/>
              <a:ea typeface="Maven Pro Regular"/>
              <a:cs typeface="Maven Pro Regular"/>
              <a:sym typeface="Maven Pro Regular"/>
            </a:endParaRPr>
          </a:p>
        </p:txBody>
      </p:sp>
      <p:sp>
        <p:nvSpPr>
          <p:cNvPr id="1117" name="Google Shape;1117;p63"/>
          <p:cNvSpPr txBox="1"/>
          <p:nvPr/>
        </p:nvSpPr>
        <p:spPr>
          <a:xfrm>
            <a:off x="3690625" y="2837450"/>
            <a:ext cx="2223900" cy="10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aven Pro"/>
                <a:ea typeface="Maven Pro"/>
                <a:cs typeface="Maven Pro"/>
                <a:sym typeface="Maven Pro"/>
              </a:rPr>
              <a:t>Pruning the tree to the optimal</a:t>
            </a:r>
            <a:endParaRPr sz="1600">
              <a:solidFill>
                <a:srgbClr val="FFFFFF"/>
              </a:solidFill>
              <a:latin typeface="Maven Pro"/>
              <a:ea typeface="Maven Pro"/>
              <a:cs typeface="Maven Pro"/>
              <a:sym typeface="Maven Pro"/>
            </a:endParaRPr>
          </a:p>
        </p:txBody>
      </p:sp>
      <p:sp>
        <p:nvSpPr>
          <p:cNvPr id="1118" name="Google Shape;1118;p63"/>
          <p:cNvSpPr/>
          <p:nvPr/>
        </p:nvSpPr>
        <p:spPr>
          <a:xfrm>
            <a:off x="940124" y="1209412"/>
            <a:ext cx="1005300" cy="979800"/>
          </a:xfrm>
          <a:prstGeom prst="rect">
            <a:avLst/>
          </a:pr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1120" name="Google Shape;1120;p63"/>
          <p:cNvSpPr/>
          <p:nvPr/>
        </p:nvSpPr>
        <p:spPr>
          <a:xfrm>
            <a:off x="1168419" y="1426621"/>
            <a:ext cx="548708" cy="680777"/>
          </a:xfrm>
          <a:custGeom>
            <a:avLst/>
            <a:gdLst/>
            <a:ahLst/>
            <a:cxnLst/>
            <a:rect l="l" t="t" r="r" b="b"/>
            <a:pathLst>
              <a:path w="7919" h="11445" extrusionOk="0">
                <a:moveTo>
                  <a:pt x="3644" y="443"/>
                </a:moveTo>
                <a:lnTo>
                  <a:pt x="3644" y="443"/>
                </a:lnTo>
                <a:cubicBezTo>
                  <a:pt x="4001" y="586"/>
                  <a:pt x="4513" y="860"/>
                  <a:pt x="4787" y="1443"/>
                </a:cubicBezTo>
                <a:cubicBezTo>
                  <a:pt x="4823" y="1514"/>
                  <a:pt x="4846" y="1598"/>
                  <a:pt x="4870" y="1669"/>
                </a:cubicBezTo>
                <a:cubicBezTo>
                  <a:pt x="4727" y="1788"/>
                  <a:pt x="4608" y="1919"/>
                  <a:pt x="4513" y="2074"/>
                </a:cubicBezTo>
                <a:cubicBezTo>
                  <a:pt x="4346" y="2324"/>
                  <a:pt x="4227" y="2634"/>
                  <a:pt x="4168" y="2943"/>
                </a:cubicBezTo>
                <a:cubicBezTo>
                  <a:pt x="3180" y="1824"/>
                  <a:pt x="2025" y="1122"/>
                  <a:pt x="1417" y="812"/>
                </a:cubicBezTo>
                <a:cubicBezTo>
                  <a:pt x="1594" y="775"/>
                  <a:pt x="1818" y="743"/>
                  <a:pt x="2064" y="743"/>
                </a:cubicBezTo>
                <a:cubicBezTo>
                  <a:pt x="2446" y="743"/>
                  <a:pt x="2879" y="820"/>
                  <a:pt x="3263" y="1074"/>
                </a:cubicBezTo>
                <a:cubicBezTo>
                  <a:pt x="3525" y="1253"/>
                  <a:pt x="3799" y="1514"/>
                  <a:pt x="3953" y="1788"/>
                </a:cubicBezTo>
                <a:cubicBezTo>
                  <a:pt x="3986" y="1837"/>
                  <a:pt x="4047" y="1870"/>
                  <a:pt x="4109" y="1870"/>
                </a:cubicBezTo>
                <a:cubicBezTo>
                  <a:pt x="4137" y="1870"/>
                  <a:pt x="4165" y="1863"/>
                  <a:pt x="4192" y="1848"/>
                </a:cubicBezTo>
                <a:cubicBezTo>
                  <a:pt x="4275" y="1800"/>
                  <a:pt x="4299" y="1693"/>
                  <a:pt x="4251" y="1610"/>
                </a:cubicBezTo>
                <a:cubicBezTo>
                  <a:pt x="4192" y="1514"/>
                  <a:pt x="4120" y="1419"/>
                  <a:pt x="4049" y="1324"/>
                </a:cubicBezTo>
                <a:cubicBezTo>
                  <a:pt x="3918" y="955"/>
                  <a:pt x="3763" y="657"/>
                  <a:pt x="3644" y="443"/>
                </a:cubicBezTo>
                <a:close/>
                <a:moveTo>
                  <a:pt x="6120" y="1562"/>
                </a:moveTo>
                <a:cubicBezTo>
                  <a:pt x="6597" y="1562"/>
                  <a:pt x="7013" y="1741"/>
                  <a:pt x="7287" y="1895"/>
                </a:cubicBezTo>
                <a:cubicBezTo>
                  <a:pt x="6716" y="2015"/>
                  <a:pt x="5620" y="2336"/>
                  <a:pt x="4489" y="3038"/>
                </a:cubicBezTo>
                <a:cubicBezTo>
                  <a:pt x="4608" y="2241"/>
                  <a:pt x="5144" y="1753"/>
                  <a:pt x="5656" y="1622"/>
                </a:cubicBezTo>
                <a:cubicBezTo>
                  <a:pt x="5799" y="1586"/>
                  <a:pt x="5966" y="1562"/>
                  <a:pt x="6120" y="1562"/>
                </a:cubicBezTo>
                <a:close/>
                <a:moveTo>
                  <a:pt x="2565" y="2490"/>
                </a:moveTo>
                <a:cubicBezTo>
                  <a:pt x="2926" y="2490"/>
                  <a:pt x="3255" y="2578"/>
                  <a:pt x="3513" y="2753"/>
                </a:cubicBezTo>
                <a:cubicBezTo>
                  <a:pt x="3513" y="2753"/>
                  <a:pt x="3525" y="2753"/>
                  <a:pt x="3525" y="2777"/>
                </a:cubicBezTo>
                <a:cubicBezTo>
                  <a:pt x="3656" y="2907"/>
                  <a:pt x="3799" y="3050"/>
                  <a:pt x="3930" y="3205"/>
                </a:cubicBezTo>
                <a:cubicBezTo>
                  <a:pt x="3683" y="3183"/>
                  <a:pt x="3444" y="3173"/>
                  <a:pt x="3214" y="3173"/>
                </a:cubicBezTo>
                <a:cubicBezTo>
                  <a:pt x="2468" y="3173"/>
                  <a:pt x="1822" y="3277"/>
                  <a:pt x="1358" y="3396"/>
                </a:cubicBezTo>
                <a:cubicBezTo>
                  <a:pt x="1036" y="3467"/>
                  <a:pt x="774" y="3539"/>
                  <a:pt x="560" y="3622"/>
                </a:cubicBezTo>
                <a:cubicBezTo>
                  <a:pt x="834" y="3229"/>
                  <a:pt x="1334" y="2681"/>
                  <a:pt x="2084" y="2538"/>
                </a:cubicBezTo>
                <a:cubicBezTo>
                  <a:pt x="2248" y="2506"/>
                  <a:pt x="2410" y="2490"/>
                  <a:pt x="2565" y="2490"/>
                </a:cubicBezTo>
                <a:close/>
                <a:moveTo>
                  <a:pt x="3418" y="3515"/>
                </a:moveTo>
                <a:cubicBezTo>
                  <a:pt x="3691" y="3515"/>
                  <a:pt x="3989" y="3539"/>
                  <a:pt x="4275" y="3574"/>
                </a:cubicBezTo>
                <a:cubicBezTo>
                  <a:pt x="4477" y="3646"/>
                  <a:pt x="4668" y="3741"/>
                  <a:pt x="4846" y="3836"/>
                </a:cubicBezTo>
                <a:cubicBezTo>
                  <a:pt x="4704" y="4027"/>
                  <a:pt x="4465" y="4134"/>
                  <a:pt x="4227" y="4134"/>
                </a:cubicBezTo>
                <a:cubicBezTo>
                  <a:pt x="3834" y="4134"/>
                  <a:pt x="3513" y="3872"/>
                  <a:pt x="3418" y="3515"/>
                </a:cubicBezTo>
                <a:close/>
                <a:moveTo>
                  <a:pt x="5379" y="3205"/>
                </a:moveTo>
                <a:cubicBezTo>
                  <a:pt x="5749" y="3205"/>
                  <a:pt x="6090" y="3348"/>
                  <a:pt x="6394" y="3634"/>
                </a:cubicBezTo>
                <a:cubicBezTo>
                  <a:pt x="6859" y="4062"/>
                  <a:pt x="6966" y="4729"/>
                  <a:pt x="6978" y="5193"/>
                </a:cubicBezTo>
                <a:cubicBezTo>
                  <a:pt x="6597" y="4705"/>
                  <a:pt x="5835" y="3896"/>
                  <a:pt x="4692" y="3384"/>
                </a:cubicBezTo>
                <a:cubicBezTo>
                  <a:pt x="4787" y="3336"/>
                  <a:pt x="4906" y="3277"/>
                  <a:pt x="5049" y="3241"/>
                </a:cubicBezTo>
                <a:cubicBezTo>
                  <a:pt x="5161" y="3217"/>
                  <a:pt x="5271" y="3205"/>
                  <a:pt x="5379" y="3205"/>
                </a:cubicBezTo>
                <a:close/>
                <a:moveTo>
                  <a:pt x="3751" y="4360"/>
                </a:moveTo>
                <a:cubicBezTo>
                  <a:pt x="3834" y="4408"/>
                  <a:pt x="3942" y="4431"/>
                  <a:pt x="4049" y="4455"/>
                </a:cubicBezTo>
                <a:cubicBezTo>
                  <a:pt x="3691" y="5586"/>
                  <a:pt x="3537" y="7063"/>
                  <a:pt x="3584" y="8849"/>
                </a:cubicBezTo>
                <a:cubicBezTo>
                  <a:pt x="3620" y="9896"/>
                  <a:pt x="3703" y="10777"/>
                  <a:pt x="3763" y="11147"/>
                </a:cubicBezTo>
                <a:lnTo>
                  <a:pt x="3037" y="11147"/>
                </a:lnTo>
                <a:cubicBezTo>
                  <a:pt x="2989" y="10349"/>
                  <a:pt x="2858" y="6658"/>
                  <a:pt x="3751" y="4360"/>
                </a:cubicBezTo>
                <a:close/>
                <a:moveTo>
                  <a:pt x="3294" y="0"/>
                </a:moveTo>
                <a:cubicBezTo>
                  <a:pt x="3233" y="0"/>
                  <a:pt x="3176" y="32"/>
                  <a:pt x="3156" y="74"/>
                </a:cubicBezTo>
                <a:cubicBezTo>
                  <a:pt x="3120" y="133"/>
                  <a:pt x="3120" y="205"/>
                  <a:pt x="3156" y="252"/>
                </a:cubicBezTo>
                <a:cubicBezTo>
                  <a:pt x="3156" y="252"/>
                  <a:pt x="3287" y="443"/>
                  <a:pt x="3453" y="764"/>
                </a:cubicBezTo>
                <a:cubicBezTo>
                  <a:pt x="3001" y="466"/>
                  <a:pt x="2506" y="376"/>
                  <a:pt x="2072" y="376"/>
                </a:cubicBezTo>
                <a:cubicBezTo>
                  <a:pt x="1433" y="376"/>
                  <a:pt x="929" y="572"/>
                  <a:pt x="894" y="586"/>
                </a:cubicBezTo>
                <a:cubicBezTo>
                  <a:pt x="834" y="610"/>
                  <a:pt x="786" y="669"/>
                  <a:pt x="786" y="729"/>
                </a:cubicBezTo>
                <a:cubicBezTo>
                  <a:pt x="786" y="800"/>
                  <a:pt x="834" y="860"/>
                  <a:pt x="894" y="895"/>
                </a:cubicBezTo>
                <a:cubicBezTo>
                  <a:pt x="905" y="895"/>
                  <a:pt x="1858" y="1312"/>
                  <a:pt x="2882" y="2145"/>
                </a:cubicBezTo>
                <a:cubicBezTo>
                  <a:pt x="2768" y="2130"/>
                  <a:pt x="2646" y="2121"/>
                  <a:pt x="2521" y="2121"/>
                </a:cubicBezTo>
                <a:cubicBezTo>
                  <a:pt x="2360" y="2121"/>
                  <a:pt x="2192" y="2136"/>
                  <a:pt x="2025" y="2169"/>
                </a:cubicBezTo>
                <a:cubicBezTo>
                  <a:pt x="679" y="2443"/>
                  <a:pt x="60" y="3800"/>
                  <a:pt x="24" y="3860"/>
                </a:cubicBezTo>
                <a:cubicBezTo>
                  <a:pt x="1" y="3920"/>
                  <a:pt x="12" y="3991"/>
                  <a:pt x="60" y="4050"/>
                </a:cubicBezTo>
                <a:cubicBezTo>
                  <a:pt x="84" y="4074"/>
                  <a:pt x="132" y="4098"/>
                  <a:pt x="179" y="4098"/>
                </a:cubicBezTo>
                <a:cubicBezTo>
                  <a:pt x="203" y="4098"/>
                  <a:pt x="227" y="4098"/>
                  <a:pt x="251" y="4074"/>
                </a:cubicBezTo>
                <a:cubicBezTo>
                  <a:pt x="262" y="4074"/>
                  <a:pt x="1453" y="3527"/>
                  <a:pt x="3084" y="3479"/>
                </a:cubicBezTo>
                <a:cubicBezTo>
                  <a:pt x="3120" y="3753"/>
                  <a:pt x="3263" y="3991"/>
                  <a:pt x="3453" y="4158"/>
                </a:cubicBezTo>
                <a:cubicBezTo>
                  <a:pt x="3001" y="5253"/>
                  <a:pt x="2751" y="6777"/>
                  <a:pt x="2679" y="8682"/>
                </a:cubicBezTo>
                <a:cubicBezTo>
                  <a:pt x="2632" y="9789"/>
                  <a:pt x="2679" y="10742"/>
                  <a:pt x="2691" y="11123"/>
                </a:cubicBezTo>
                <a:lnTo>
                  <a:pt x="2513" y="11123"/>
                </a:lnTo>
                <a:cubicBezTo>
                  <a:pt x="2429" y="11123"/>
                  <a:pt x="2346" y="11194"/>
                  <a:pt x="2346" y="11278"/>
                </a:cubicBezTo>
                <a:cubicBezTo>
                  <a:pt x="2346" y="11373"/>
                  <a:pt x="2429" y="11444"/>
                  <a:pt x="2513" y="11444"/>
                </a:cubicBezTo>
                <a:lnTo>
                  <a:pt x="4311" y="11444"/>
                </a:lnTo>
                <a:cubicBezTo>
                  <a:pt x="4406" y="11444"/>
                  <a:pt x="4477" y="11373"/>
                  <a:pt x="4477" y="11278"/>
                </a:cubicBezTo>
                <a:cubicBezTo>
                  <a:pt x="4477" y="11194"/>
                  <a:pt x="4406" y="11123"/>
                  <a:pt x="4311" y="11123"/>
                </a:cubicBezTo>
                <a:lnTo>
                  <a:pt x="4108" y="11123"/>
                </a:lnTo>
                <a:cubicBezTo>
                  <a:pt x="4013" y="10361"/>
                  <a:pt x="3608" y="6801"/>
                  <a:pt x="4406" y="4420"/>
                </a:cubicBezTo>
                <a:cubicBezTo>
                  <a:pt x="4704" y="4372"/>
                  <a:pt x="4977" y="4217"/>
                  <a:pt x="5156" y="3979"/>
                </a:cubicBezTo>
                <a:cubicBezTo>
                  <a:pt x="6347" y="4717"/>
                  <a:pt x="6978" y="5717"/>
                  <a:pt x="6990" y="5729"/>
                </a:cubicBezTo>
                <a:cubicBezTo>
                  <a:pt x="7025" y="5777"/>
                  <a:pt x="7085" y="5801"/>
                  <a:pt x="7144" y="5801"/>
                </a:cubicBezTo>
                <a:lnTo>
                  <a:pt x="7168" y="5801"/>
                </a:lnTo>
                <a:cubicBezTo>
                  <a:pt x="7240" y="5789"/>
                  <a:pt x="7287" y="5729"/>
                  <a:pt x="7299" y="5670"/>
                </a:cubicBezTo>
                <a:cubicBezTo>
                  <a:pt x="7299" y="5658"/>
                  <a:pt x="7359" y="5289"/>
                  <a:pt x="7299" y="4824"/>
                </a:cubicBezTo>
                <a:cubicBezTo>
                  <a:pt x="7228" y="4193"/>
                  <a:pt x="7001" y="3693"/>
                  <a:pt x="6632" y="3348"/>
                </a:cubicBezTo>
                <a:cubicBezTo>
                  <a:pt x="6251" y="2991"/>
                  <a:pt x="5847" y="2860"/>
                  <a:pt x="5501" y="2848"/>
                </a:cubicBezTo>
                <a:cubicBezTo>
                  <a:pt x="6739" y="2253"/>
                  <a:pt x="7752" y="2098"/>
                  <a:pt x="7763" y="2098"/>
                </a:cubicBezTo>
                <a:cubicBezTo>
                  <a:pt x="7823" y="2086"/>
                  <a:pt x="7882" y="2038"/>
                  <a:pt x="7906" y="1979"/>
                </a:cubicBezTo>
                <a:cubicBezTo>
                  <a:pt x="7918" y="1955"/>
                  <a:pt x="7882" y="1884"/>
                  <a:pt x="7847" y="1836"/>
                </a:cubicBezTo>
                <a:cubicBezTo>
                  <a:pt x="7807" y="1806"/>
                  <a:pt x="7083" y="1226"/>
                  <a:pt x="6150" y="1226"/>
                </a:cubicBezTo>
                <a:cubicBezTo>
                  <a:pt x="5968" y="1226"/>
                  <a:pt x="5779" y="1248"/>
                  <a:pt x="5585" y="1300"/>
                </a:cubicBezTo>
                <a:cubicBezTo>
                  <a:pt x="5430" y="1336"/>
                  <a:pt x="5299" y="1383"/>
                  <a:pt x="5168" y="1455"/>
                </a:cubicBezTo>
                <a:cubicBezTo>
                  <a:pt x="5144" y="1407"/>
                  <a:pt x="5132" y="1360"/>
                  <a:pt x="5108" y="1300"/>
                </a:cubicBezTo>
                <a:cubicBezTo>
                  <a:pt x="4584" y="181"/>
                  <a:pt x="3382" y="2"/>
                  <a:pt x="3322" y="2"/>
                </a:cubicBezTo>
                <a:cubicBezTo>
                  <a:pt x="3313" y="1"/>
                  <a:pt x="3304" y="0"/>
                  <a:pt x="32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3"/>
          <p:cNvSpPr/>
          <p:nvPr/>
        </p:nvSpPr>
        <p:spPr>
          <a:xfrm>
            <a:off x="3812375" y="1180013"/>
            <a:ext cx="1005300" cy="103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63"/>
          <p:cNvGrpSpPr/>
          <p:nvPr/>
        </p:nvGrpSpPr>
        <p:grpSpPr>
          <a:xfrm>
            <a:off x="4040671" y="1410415"/>
            <a:ext cx="548705" cy="577809"/>
            <a:chOff x="7993805" y="2427122"/>
            <a:chExt cx="356256" cy="351808"/>
          </a:xfrm>
        </p:grpSpPr>
        <p:sp>
          <p:nvSpPr>
            <p:cNvPr id="1123" name="Google Shape;1123;p63"/>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3"/>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3"/>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63"/>
          <p:cNvSpPr txBox="1"/>
          <p:nvPr/>
        </p:nvSpPr>
        <p:spPr>
          <a:xfrm>
            <a:off x="841150" y="3524550"/>
            <a:ext cx="2058900" cy="680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Grow the tree</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Overfitted tree</a:t>
            </a:r>
            <a:endParaRPr sz="1600">
              <a:solidFill>
                <a:srgbClr val="FFFFFF"/>
              </a:solidFill>
              <a:latin typeface="Maven Pro"/>
              <a:ea typeface="Maven Pro"/>
              <a:cs typeface="Maven Pro"/>
              <a:sym typeface="Maven Pro"/>
            </a:endParaRPr>
          </a:p>
        </p:txBody>
      </p:sp>
      <p:sp>
        <p:nvSpPr>
          <p:cNvPr id="1127" name="Google Shape;1127;p63"/>
          <p:cNvSpPr txBox="1"/>
          <p:nvPr/>
        </p:nvSpPr>
        <p:spPr>
          <a:xfrm>
            <a:off x="3647125" y="3550125"/>
            <a:ext cx="2801700" cy="1242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Identify optimal tree</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Automate search for optimal tree</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Prune the tree</a:t>
            </a:r>
            <a:endParaRPr sz="1600">
              <a:solidFill>
                <a:srgbClr val="FFFFFF"/>
              </a:solidFill>
              <a:latin typeface="Maven Pro"/>
              <a:ea typeface="Maven Pro"/>
              <a:cs typeface="Maven Pro"/>
              <a:sym typeface="Maven Pro"/>
            </a:endParaRPr>
          </a:p>
        </p:txBody>
      </p:sp>
      <p:sp>
        <p:nvSpPr>
          <p:cNvPr id="1128" name="Google Shape;1128;p63"/>
          <p:cNvSpPr/>
          <p:nvPr/>
        </p:nvSpPr>
        <p:spPr>
          <a:xfrm>
            <a:off x="6527899" y="1209412"/>
            <a:ext cx="1005300" cy="97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63"/>
          <p:cNvGrpSpPr/>
          <p:nvPr/>
        </p:nvGrpSpPr>
        <p:grpSpPr>
          <a:xfrm>
            <a:off x="6756187" y="1410416"/>
            <a:ext cx="548716" cy="577804"/>
            <a:chOff x="852385" y="1510916"/>
            <a:chExt cx="353145" cy="351998"/>
          </a:xfrm>
        </p:grpSpPr>
        <p:sp>
          <p:nvSpPr>
            <p:cNvPr id="1130" name="Google Shape;1130;p63"/>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63"/>
          <p:cNvSpPr txBox="1"/>
          <p:nvPr/>
        </p:nvSpPr>
        <p:spPr>
          <a:xfrm>
            <a:off x="6408400" y="2409150"/>
            <a:ext cx="1853400" cy="68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Maven Pro"/>
                <a:ea typeface="Maven Pro"/>
                <a:cs typeface="Maven Pro"/>
                <a:sym typeface="Maven Pro"/>
              </a:rPr>
              <a:t>Testing the CART model</a:t>
            </a:r>
            <a:endParaRPr sz="1800" b="1">
              <a:solidFill>
                <a:srgbClr val="FFFFFF"/>
              </a:solidFill>
              <a:latin typeface="Maven Pro"/>
              <a:ea typeface="Maven Pro"/>
              <a:cs typeface="Maven Pro"/>
              <a:sym typeface="Maven Pro"/>
            </a:endParaRPr>
          </a:p>
        </p:txBody>
      </p:sp>
      <p:sp>
        <p:nvSpPr>
          <p:cNvPr id="1134" name="Google Shape;1134;p63"/>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64"/>
          <p:cNvSpPr txBox="1">
            <a:spLocks noGrp="1"/>
          </p:cNvSpPr>
          <p:nvPr>
            <p:ph type="ctrTitle"/>
          </p:nvPr>
        </p:nvSpPr>
        <p:spPr>
          <a:xfrm>
            <a:off x="618825" y="411675"/>
            <a:ext cx="750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(LINK) - CART</a:t>
            </a:r>
            <a:endParaRPr/>
          </a:p>
        </p:txBody>
      </p:sp>
      <p:sp>
        <p:nvSpPr>
          <p:cNvPr id="1140" name="Google Shape;1140;p64"/>
          <p:cNvSpPr txBox="1"/>
          <p:nvPr/>
        </p:nvSpPr>
        <p:spPr>
          <a:xfrm>
            <a:off x="618825" y="1317025"/>
            <a:ext cx="77178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FFFF"/>
                </a:solidFill>
                <a:latin typeface="Maven Pro Regular"/>
                <a:ea typeface="Maven Pro Regular"/>
                <a:cs typeface="Maven Pro Regular"/>
                <a:sym typeface="Maven Pro Regular"/>
              </a:rPr>
              <a:t>Phase 1 - Grow the Tree (rpart)</a:t>
            </a:r>
            <a:endParaRPr sz="1800">
              <a:solidFill>
                <a:srgbClr val="FFFFFF"/>
              </a:solidFill>
              <a:latin typeface="Maven Pro Regular"/>
              <a:ea typeface="Maven Pro Regular"/>
              <a:cs typeface="Maven Pro Regular"/>
              <a:sym typeface="Maven Pro Regular"/>
            </a:endParaRPr>
          </a:p>
          <a:p>
            <a:pPr marL="457200" lvl="0" indent="-330200" algn="l" rtl="0">
              <a:lnSpc>
                <a:spcPct val="115000"/>
              </a:lnSpc>
              <a:spcBef>
                <a:spcPts val="160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Determination of the best binary splits</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Data = link_trainset</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Method = ‘class’</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Minsplit = 12 (predetermined stopping criteria)</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Cp = 0</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Result?</a:t>
            </a:r>
            <a:endParaRPr sz="1600">
              <a:solidFill>
                <a:srgbClr val="FFFFFF"/>
              </a:solidFill>
              <a:latin typeface="Maven Pro"/>
              <a:ea typeface="Maven Pro"/>
              <a:cs typeface="Maven Pro"/>
              <a:sym typeface="Maven Pro"/>
            </a:endParaRPr>
          </a:p>
        </p:txBody>
      </p:sp>
      <p:pic>
        <p:nvPicPr>
          <p:cNvPr id="1141" name="Google Shape;1141;p64"/>
          <p:cNvPicPr preferRelativeResize="0"/>
          <p:nvPr/>
        </p:nvPicPr>
        <p:blipFill>
          <a:blip r:embed="rId3">
            <a:alphaModFix/>
          </a:blip>
          <a:stretch>
            <a:fillRect/>
          </a:stretch>
        </p:blipFill>
        <p:spPr>
          <a:xfrm>
            <a:off x="493925" y="3629050"/>
            <a:ext cx="8156150" cy="614325"/>
          </a:xfrm>
          <a:prstGeom prst="rect">
            <a:avLst/>
          </a:prstGeom>
          <a:noFill/>
          <a:ln>
            <a:noFill/>
          </a:ln>
        </p:spPr>
      </p:pic>
      <p:sp>
        <p:nvSpPr>
          <p:cNvPr id="1142" name="Google Shape;1142;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1143" name="Google Shape;1143;p64"/>
          <p:cNvSpPr txBox="1"/>
          <p:nvPr/>
        </p:nvSpPr>
        <p:spPr>
          <a:xfrm>
            <a:off x="5404500" y="3814775"/>
            <a:ext cx="1281900" cy="20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144" name="Google Shape;1144;p64"/>
          <p:cNvSpPr txBox="1"/>
          <p:nvPr/>
        </p:nvSpPr>
        <p:spPr>
          <a:xfrm>
            <a:off x="7800975" y="3814775"/>
            <a:ext cx="755700" cy="20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145" name="Google Shape;1145;p64"/>
          <p:cNvSpPr txBox="1"/>
          <p:nvPr/>
        </p:nvSpPr>
        <p:spPr>
          <a:xfrm>
            <a:off x="4209125" y="4018475"/>
            <a:ext cx="2113200" cy="20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146" name="Google Shape;1146;p64"/>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a:spLocks noGrp="1"/>
          </p:cNvSpPr>
          <p:nvPr>
            <p:ph type="ctrTitle"/>
          </p:nvPr>
        </p:nvSpPr>
        <p:spPr>
          <a:xfrm>
            <a:off x="618825" y="411675"/>
            <a:ext cx="724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(LINK) - CART</a:t>
            </a:r>
            <a:endParaRPr/>
          </a:p>
        </p:txBody>
      </p:sp>
      <p:pic>
        <p:nvPicPr>
          <p:cNvPr id="1152" name="Google Shape;1152;p65"/>
          <p:cNvPicPr preferRelativeResize="0"/>
          <p:nvPr/>
        </p:nvPicPr>
        <p:blipFill>
          <a:blip r:embed="rId3">
            <a:alphaModFix/>
          </a:blip>
          <a:stretch>
            <a:fillRect/>
          </a:stretch>
        </p:blipFill>
        <p:spPr>
          <a:xfrm>
            <a:off x="2440000" y="1473050"/>
            <a:ext cx="4294600" cy="3453925"/>
          </a:xfrm>
          <a:prstGeom prst="rect">
            <a:avLst/>
          </a:prstGeom>
          <a:noFill/>
          <a:ln>
            <a:noFill/>
          </a:ln>
        </p:spPr>
      </p:pic>
      <p:sp>
        <p:nvSpPr>
          <p:cNvPr id="1153" name="Google Shape;1153;p65"/>
          <p:cNvSpPr txBox="1"/>
          <p:nvPr/>
        </p:nvSpPr>
        <p:spPr>
          <a:xfrm>
            <a:off x="3088003" y="989475"/>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Phase 1 - Overfitted tree</a:t>
            </a:r>
            <a:endParaRPr sz="1800">
              <a:solidFill>
                <a:srgbClr val="FFFFFF"/>
              </a:solidFill>
              <a:latin typeface="Maven Pro Regular"/>
              <a:ea typeface="Maven Pro Regular"/>
              <a:cs typeface="Maven Pro Regular"/>
              <a:sym typeface="Maven Pro Regular"/>
            </a:endParaRPr>
          </a:p>
        </p:txBody>
      </p:sp>
      <p:sp>
        <p:nvSpPr>
          <p:cNvPr id="1154" name="Google Shape;1154;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1155" name="Google Shape;1155;p65"/>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66"/>
          <p:cNvSpPr txBox="1">
            <a:spLocks noGrp="1"/>
          </p:cNvSpPr>
          <p:nvPr>
            <p:ph type="ctrTitle"/>
          </p:nvPr>
        </p:nvSpPr>
        <p:spPr>
          <a:xfrm>
            <a:off x="618825" y="411675"/>
            <a:ext cx="7182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(LINK) - CART</a:t>
            </a:r>
            <a:endParaRPr/>
          </a:p>
        </p:txBody>
      </p:sp>
      <p:sp>
        <p:nvSpPr>
          <p:cNvPr id="1161" name="Google Shape;1161;p66"/>
          <p:cNvSpPr txBox="1"/>
          <p:nvPr/>
        </p:nvSpPr>
        <p:spPr>
          <a:xfrm>
            <a:off x="683800" y="1609675"/>
            <a:ext cx="39669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Overpass"/>
              <a:buChar char="●"/>
            </a:pPr>
            <a:r>
              <a:rPr lang="en" sz="1600">
                <a:solidFill>
                  <a:srgbClr val="FFFFFF"/>
                </a:solidFill>
                <a:latin typeface="Overpass"/>
                <a:ea typeface="Overpass"/>
                <a:cs typeface="Overpass"/>
                <a:sym typeface="Overpass"/>
              </a:rPr>
              <a:t>Identify optimal tree </a:t>
            </a:r>
            <a:endParaRPr sz="1600">
              <a:solidFill>
                <a:srgbClr val="FFFFFF"/>
              </a:solidFill>
              <a:latin typeface="Overpass"/>
              <a:ea typeface="Overpass"/>
              <a:cs typeface="Overpass"/>
              <a:sym typeface="Overpass"/>
            </a:endParaRPr>
          </a:p>
          <a:p>
            <a:pPr marL="457200" lvl="0" indent="-330200" algn="l" rtl="0">
              <a:lnSpc>
                <a:spcPct val="115000"/>
              </a:lnSpc>
              <a:spcBef>
                <a:spcPts val="0"/>
              </a:spcBef>
              <a:spcAft>
                <a:spcPts val="0"/>
              </a:spcAft>
              <a:buClr>
                <a:srgbClr val="FFFFFF"/>
              </a:buClr>
              <a:buSzPts val="1600"/>
              <a:buFont typeface="Overpass"/>
              <a:buChar char="●"/>
            </a:pPr>
            <a:r>
              <a:rPr lang="en" sz="1600">
                <a:solidFill>
                  <a:srgbClr val="FFFFFF"/>
                </a:solidFill>
                <a:latin typeface="Overpass"/>
                <a:ea typeface="Overpass"/>
                <a:cs typeface="Overpass"/>
                <a:sym typeface="Overpass"/>
              </a:rPr>
              <a:t>Simplest tree with the highest CV error right within the CV error cap </a:t>
            </a:r>
            <a:endParaRPr sz="1600">
              <a:solidFill>
                <a:srgbClr val="FFFFFF"/>
              </a:solidFill>
              <a:latin typeface="Overpass"/>
              <a:ea typeface="Overpass"/>
              <a:cs typeface="Overpass"/>
              <a:sym typeface="Overpass"/>
            </a:endParaRPr>
          </a:p>
          <a:p>
            <a:pPr marL="457200" lvl="0" indent="-330200" algn="l" rtl="0">
              <a:lnSpc>
                <a:spcPct val="115000"/>
              </a:lnSpc>
              <a:spcBef>
                <a:spcPts val="0"/>
              </a:spcBef>
              <a:spcAft>
                <a:spcPts val="0"/>
              </a:spcAft>
              <a:buClr>
                <a:srgbClr val="FFFFFF"/>
              </a:buClr>
              <a:buSzPts val="1600"/>
              <a:buFont typeface="Overpass"/>
              <a:buChar char="●"/>
            </a:pPr>
            <a:r>
              <a:rPr lang="en" sz="1600">
                <a:solidFill>
                  <a:srgbClr val="FFFFFF"/>
                </a:solidFill>
                <a:latin typeface="Overpass"/>
                <a:ea typeface="Overpass"/>
                <a:cs typeface="Overpass"/>
                <a:sym typeface="Overpass"/>
              </a:rPr>
              <a:t>Unclear to identify based on observation</a:t>
            </a:r>
            <a:endParaRPr sz="1600">
              <a:solidFill>
                <a:srgbClr val="FFFFFF"/>
              </a:solidFill>
              <a:latin typeface="Overpass"/>
              <a:ea typeface="Overpass"/>
              <a:cs typeface="Overpass"/>
              <a:sym typeface="Overpass"/>
            </a:endParaRPr>
          </a:p>
        </p:txBody>
      </p:sp>
      <p:sp>
        <p:nvSpPr>
          <p:cNvPr id="1162" name="Google Shape;1162;p66"/>
          <p:cNvSpPr txBox="1"/>
          <p:nvPr/>
        </p:nvSpPr>
        <p:spPr>
          <a:xfrm>
            <a:off x="807503" y="1252450"/>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Phase 2 - Identify Optimal Tree (plotcp)</a:t>
            </a:r>
            <a:endParaRPr sz="1800">
              <a:solidFill>
                <a:srgbClr val="FFFFFF"/>
              </a:solidFill>
              <a:latin typeface="Maven Pro Regular"/>
              <a:ea typeface="Maven Pro Regular"/>
              <a:cs typeface="Maven Pro Regular"/>
              <a:sym typeface="Maven Pro Regular"/>
            </a:endParaRPr>
          </a:p>
        </p:txBody>
      </p:sp>
      <p:pic>
        <p:nvPicPr>
          <p:cNvPr id="1163" name="Google Shape;1163;p66"/>
          <p:cNvPicPr preferRelativeResize="0"/>
          <p:nvPr/>
        </p:nvPicPr>
        <p:blipFill>
          <a:blip r:embed="rId3">
            <a:alphaModFix/>
          </a:blip>
          <a:stretch>
            <a:fillRect/>
          </a:stretch>
        </p:blipFill>
        <p:spPr>
          <a:xfrm>
            <a:off x="4920875" y="1595550"/>
            <a:ext cx="4010025" cy="3114675"/>
          </a:xfrm>
          <a:prstGeom prst="rect">
            <a:avLst/>
          </a:prstGeom>
          <a:noFill/>
          <a:ln>
            <a:noFill/>
          </a:ln>
        </p:spPr>
      </p:pic>
      <p:sp>
        <p:nvSpPr>
          <p:cNvPr id="1164" name="Google Shape;1164;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1165" name="Google Shape;1165;p66"/>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67"/>
          <p:cNvSpPr txBox="1">
            <a:spLocks noGrp="1"/>
          </p:cNvSpPr>
          <p:nvPr>
            <p:ph type="ctrTitle"/>
          </p:nvPr>
        </p:nvSpPr>
        <p:spPr>
          <a:xfrm>
            <a:off x="618825" y="411675"/>
            <a:ext cx="8039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(LINK) - CART</a:t>
            </a:r>
            <a:endParaRPr/>
          </a:p>
        </p:txBody>
      </p:sp>
      <p:sp>
        <p:nvSpPr>
          <p:cNvPr id="1171" name="Google Shape;1171;p67"/>
          <p:cNvSpPr txBox="1"/>
          <p:nvPr/>
        </p:nvSpPr>
        <p:spPr>
          <a:xfrm>
            <a:off x="683800" y="1609675"/>
            <a:ext cx="78729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Compute CV error cap = min CV error + 1 SE</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Find the optimal CP using while loop</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Compute geometric mean of optimal CP and (CP-1) values</a:t>
            </a:r>
            <a:endParaRPr sz="1600">
              <a:solidFill>
                <a:srgbClr val="FFFFFF"/>
              </a:solidFill>
              <a:latin typeface="Maven Pro"/>
              <a:ea typeface="Maven Pro"/>
              <a:cs typeface="Maven Pro"/>
              <a:sym typeface="Maven Pro"/>
            </a:endParaRPr>
          </a:p>
        </p:txBody>
      </p:sp>
      <p:pic>
        <p:nvPicPr>
          <p:cNvPr id="1172" name="Google Shape;1172;p67"/>
          <p:cNvPicPr preferRelativeResize="0"/>
          <p:nvPr/>
        </p:nvPicPr>
        <p:blipFill>
          <a:blip r:embed="rId3">
            <a:alphaModFix/>
          </a:blip>
          <a:stretch>
            <a:fillRect/>
          </a:stretch>
        </p:blipFill>
        <p:spPr>
          <a:xfrm>
            <a:off x="453738" y="2927725"/>
            <a:ext cx="8333025" cy="1669275"/>
          </a:xfrm>
          <a:prstGeom prst="rect">
            <a:avLst/>
          </a:prstGeom>
          <a:noFill/>
          <a:ln>
            <a:noFill/>
          </a:ln>
        </p:spPr>
      </p:pic>
      <p:sp>
        <p:nvSpPr>
          <p:cNvPr id="1173" name="Google Shape;1173;p67"/>
          <p:cNvSpPr txBox="1"/>
          <p:nvPr/>
        </p:nvSpPr>
        <p:spPr>
          <a:xfrm>
            <a:off x="807500" y="1252450"/>
            <a:ext cx="92439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Phase 2 - Automate the Search for Optimal Tree (while loop)</a:t>
            </a:r>
            <a:endParaRPr sz="1800">
              <a:solidFill>
                <a:srgbClr val="FFFFFF"/>
              </a:solidFill>
              <a:latin typeface="Maven Pro Regular"/>
              <a:ea typeface="Maven Pro Regular"/>
              <a:cs typeface="Maven Pro Regular"/>
              <a:sym typeface="Maven Pro Regular"/>
            </a:endParaRPr>
          </a:p>
        </p:txBody>
      </p:sp>
      <p:sp>
        <p:nvSpPr>
          <p:cNvPr id="1174" name="Google Shape;1174;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1175" name="Google Shape;1175;p67"/>
          <p:cNvSpPr txBox="1"/>
          <p:nvPr/>
        </p:nvSpPr>
        <p:spPr>
          <a:xfrm>
            <a:off x="-150025" y="1146575"/>
            <a:ext cx="61722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176" name="Google Shape;1176;p67"/>
          <p:cNvSpPr txBox="1"/>
          <p:nvPr/>
        </p:nvSpPr>
        <p:spPr>
          <a:xfrm>
            <a:off x="807500" y="4094613"/>
            <a:ext cx="375000" cy="150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177" name="Google Shape;1177;p67"/>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68"/>
          <p:cNvSpPr txBox="1">
            <a:spLocks noGrp="1"/>
          </p:cNvSpPr>
          <p:nvPr>
            <p:ph type="ctrTitle"/>
          </p:nvPr>
        </p:nvSpPr>
        <p:spPr>
          <a:xfrm>
            <a:off x="618825" y="411675"/>
            <a:ext cx="7938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(LINK) - CART</a:t>
            </a:r>
            <a:endParaRPr/>
          </a:p>
        </p:txBody>
      </p:sp>
      <p:sp>
        <p:nvSpPr>
          <p:cNvPr id="1183" name="Google Shape;1183;p68"/>
          <p:cNvSpPr txBox="1"/>
          <p:nvPr/>
        </p:nvSpPr>
        <p:spPr>
          <a:xfrm>
            <a:off x="839653" y="1095275"/>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Phase 2 - Prune the Tree (prune)</a:t>
            </a:r>
            <a:endParaRPr sz="1800">
              <a:solidFill>
                <a:srgbClr val="FFFFFF"/>
              </a:solidFill>
              <a:latin typeface="Maven Pro Regular"/>
              <a:ea typeface="Maven Pro Regular"/>
              <a:cs typeface="Maven Pro Regular"/>
              <a:sym typeface="Maven Pro Regular"/>
            </a:endParaRPr>
          </a:p>
        </p:txBody>
      </p:sp>
      <p:sp>
        <p:nvSpPr>
          <p:cNvPr id="1184" name="Google Shape;1184;p68"/>
          <p:cNvSpPr txBox="1"/>
          <p:nvPr/>
        </p:nvSpPr>
        <p:spPr>
          <a:xfrm>
            <a:off x="638825" y="1460675"/>
            <a:ext cx="37095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Only 1 CV error that is right below the CV error cap</a:t>
            </a:r>
            <a:endParaRPr sz="1600">
              <a:solidFill>
                <a:srgbClr val="FFFFFF"/>
              </a:solidFill>
              <a:latin typeface="Maven Pro"/>
              <a:ea typeface="Maven Pro"/>
              <a:cs typeface="Maven Pro"/>
              <a:sym typeface="Maven Pro"/>
            </a:endParaRPr>
          </a:p>
        </p:txBody>
      </p:sp>
      <p:pic>
        <p:nvPicPr>
          <p:cNvPr id="1185" name="Google Shape;1185;p68"/>
          <p:cNvPicPr preferRelativeResize="0"/>
          <p:nvPr/>
        </p:nvPicPr>
        <p:blipFill>
          <a:blip r:embed="rId3">
            <a:alphaModFix/>
          </a:blip>
          <a:stretch>
            <a:fillRect/>
          </a:stretch>
        </p:blipFill>
        <p:spPr>
          <a:xfrm>
            <a:off x="683800" y="2195425"/>
            <a:ext cx="3619550" cy="2806825"/>
          </a:xfrm>
          <a:prstGeom prst="rect">
            <a:avLst/>
          </a:prstGeom>
          <a:noFill/>
          <a:ln>
            <a:noFill/>
          </a:ln>
        </p:spPr>
      </p:pic>
      <p:sp>
        <p:nvSpPr>
          <p:cNvPr id="1186" name="Google Shape;1186;p68"/>
          <p:cNvSpPr txBox="1"/>
          <p:nvPr/>
        </p:nvSpPr>
        <p:spPr>
          <a:xfrm>
            <a:off x="4776875" y="1457275"/>
            <a:ext cx="37095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Root node error = 0.40764</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Remaining splits = 633</a:t>
            </a:r>
            <a:endParaRPr sz="1600">
              <a:solidFill>
                <a:srgbClr val="FFFFFF"/>
              </a:solidFill>
              <a:latin typeface="Maven Pro"/>
              <a:ea typeface="Maven Pro"/>
              <a:cs typeface="Maven Pro"/>
              <a:sym typeface="Maven Pro"/>
            </a:endParaRPr>
          </a:p>
        </p:txBody>
      </p:sp>
      <p:pic>
        <p:nvPicPr>
          <p:cNvPr id="1187" name="Google Shape;1187;p68"/>
          <p:cNvPicPr preferRelativeResize="0"/>
          <p:nvPr/>
        </p:nvPicPr>
        <p:blipFill>
          <a:blip r:embed="rId4">
            <a:alphaModFix/>
          </a:blip>
          <a:stretch>
            <a:fillRect/>
          </a:stretch>
        </p:blipFill>
        <p:spPr>
          <a:xfrm>
            <a:off x="4856250" y="2571750"/>
            <a:ext cx="3550750" cy="2204900"/>
          </a:xfrm>
          <a:prstGeom prst="rect">
            <a:avLst/>
          </a:prstGeom>
          <a:noFill/>
          <a:ln>
            <a:noFill/>
          </a:ln>
        </p:spPr>
      </p:pic>
      <p:sp>
        <p:nvSpPr>
          <p:cNvPr id="1188" name="Google Shape;1188;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1189" name="Google Shape;1189;p68"/>
          <p:cNvSpPr txBox="1"/>
          <p:nvPr/>
        </p:nvSpPr>
        <p:spPr>
          <a:xfrm>
            <a:off x="6968975" y="2571750"/>
            <a:ext cx="596100" cy="150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190" name="Google Shape;1190;p68"/>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69"/>
          <p:cNvSpPr txBox="1">
            <a:spLocks noGrp="1"/>
          </p:cNvSpPr>
          <p:nvPr>
            <p:ph type="ctrTitle"/>
          </p:nvPr>
        </p:nvSpPr>
        <p:spPr>
          <a:xfrm>
            <a:off x="618825" y="411675"/>
            <a:ext cx="7621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MODELLING (LINK) - CART</a:t>
            </a:r>
            <a:endParaRPr/>
          </a:p>
        </p:txBody>
      </p:sp>
      <p:sp>
        <p:nvSpPr>
          <p:cNvPr id="1196" name="Google Shape;1196;p69"/>
          <p:cNvSpPr txBox="1"/>
          <p:nvPr/>
        </p:nvSpPr>
        <p:spPr>
          <a:xfrm>
            <a:off x="233750" y="1556075"/>
            <a:ext cx="3209700" cy="1183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Data = link_testset</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Overall accuracy = 94.6%</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MonthlyRateNew is the most important variable</a:t>
            </a:r>
            <a:endParaRPr sz="1600">
              <a:solidFill>
                <a:srgbClr val="FFFFFF"/>
              </a:solidFill>
              <a:latin typeface="Maven Pro"/>
              <a:ea typeface="Maven Pro"/>
              <a:cs typeface="Maven Pro"/>
              <a:sym typeface="Maven Pro"/>
            </a:endParaRPr>
          </a:p>
        </p:txBody>
      </p:sp>
      <p:sp>
        <p:nvSpPr>
          <p:cNvPr id="1197" name="Google Shape;1197;p69"/>
          <p:cNvSpPr txBox="1"/>
          <p:nvPr/>
        </p:nvSpPr>
        <p:spPr>
          <a:xfrm>
            <a:off x="480203" y="1147475"/>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Testing the CART Model</a:t>
            </a:r>
            <a:endParaRPr sz="1800">
              <a:solidFill>
                <a:srgbClr val="FFFFFF"/>
              </a:solidFill>
              <a:latin typeface="Maven Pro Regular"/>
              <a:ea typeface="Maven Pro Regular"/>
              <a:cs typeface="Maven Pro Regular"/>
              <a:sym typeface="Maven Pro Regular"/>
            </a:endParaRPr>
          </a:p>
        </p:txBody>
      </p:sp>
      <p:pic>
        <p:nvPicPr>
          <p:cNvPr id="1198" name="Google Shape;1198;p69"/>
          <p:cNvPicPr preferRelativeResize="0"/>
          <p:nvPr/>
        </p:nvPicPr>
        <p:blipFill>
          <a:blip r:embed="rId3">
            <a:alphaModFix/>
          </a:blip>
          <a:stretch>
            <a:fillRect/>
          </a:stretch>
        </p:blipFill>
        <p:spPr>
          <a:xfrm>
            <a:off x="3443450" y="1236638"/>
            <a:ext cx="5425249" cy="1599750"/>
          </a:xfrm>
          <a:prstGeom prst="rect">
            <a:avLst/>
          </a:prstGeom>
          <a:noFill/>
          <a:ln>
            <a:noFill/>
          </a:ln>
        </p:spPr>
      </p:pic>
      <p:pic>
        <p:nvPicPr>
          <p:cNvPr id="1199" name="Google Shape;1199;p69"/>
          <p:cNvPicPr preferRelativeResize="0"/>
          <p:nvPr/>
        </p:nvPicPr>
        <p:blipFill>
          <a:blip r:embed="rId4">
            <a:alphaModFix/>
          </a:blip>
          <a:stretch>
            <a:fillRect/>
          </a:stretch>
        </p:blipFill>
        <p:spPr>
          <a:xfrm>
            <a:off x="1887825" y="2819788"/>
            <a:ext cx="6352500" cy="1183175"/>
          </a:xfrm>
          <a:prstGeom prst="rect">
            <a:avLst/>
          </a:prstGeom>
          <a:noFill/>
          <a:ln>
            <a:noFill/>
          </a:ln>
        </p:spPr>
      </p:pic>
      <p:pic>
        <p:nvPicPr>
          <p:cNvPr id="1200" name="Google Shape;1200;p69"/>
          <p:cNvPicPr preferRelativeResize="0"/>
          <p:nvPr/>
        </p:nvPicPr>
        <p:blipFill>
          <a:blip r:embed="rId5">
            <a:alphaModFix/>
          </a:blip>
          <a:stretch>
            <a:fillRect/>
          </a:stretch>
        </p:blipFill>
        <p:spPr>
          <a:xfrm>
            <a:off x="629875" y="4016313"/>
            <a:ext cx="7884249" cy="720189"/>
          </a:xfrm>
          <a:prstGeom prst="rect">
            <a:avLst/>
          </a:prstGeom>
          <a:noFill/>
          <a:ln>
            <a:noFill/>
          </a:ln>
        </p:spPr>
      </p:pic>
      <p:sp>
        <p:nvSpPr>
          <p:cNvPr id="1201" name="Google Shape;1201;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1202" name="Google Shape;1202;p69"/>
          <p:cNvSpPr txBox="1"/>
          <p:nvPr/>
        </p:nvSpPr>
        <p:spPr>
          <a:xfrm>
            <a:off x="3572125" y="2072663"/>
            <a:ext cx="821400" cy="150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203" name="Google Shape;1203;p69"/>
          <p:cNvSpPr txBox="1"/>
          <p:nvPr/>
        </p:nvSpPr>
        <p:spPr>
          <a:xfrm>
            <a:off x="1224375" y="4149325"/>
            <a:ext cx="918600" cy="150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204" name="Google Shape;1204;p69"/>
          <p:cNvSpPr txBox="1"/>
          <p:nvPr/>
        </p:nvSpPr>
        <p:spPr>
          <a:xfrm>
            <a:off x="6553450" y="1406063"/>
            <a:ext cx="821400" cy="150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205" name="Google Shape;1205;p69"/>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grpSp>
        <p:nvGrpSpPr>
          <p:cNvPr id="1210" name="Google Shape;1210;p70"/>
          <p:cNvGrpSpPr/>
          <p:nvPr/>
        </p:nvGrpSpPr>
        <p:grpSpPr>
          <a:xfrm>
            <a:off x="2506566" y="989470"/>
            <a:ext cx="4130867" cy="3957962"/>
            <a:chOff x="2657744" y="2337745"/>
            <a:chExt cx="832987" cy="798137"/>
          </a:xfrm>
        </p:grpSpPr>
        <p:sp>
          <p:nvSpPr>
            <p:cNvPr id="1211" name="Google Shape;1211;p70"/>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C0F9A8">
                <a:alpha val="26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FFFFFF">
                <a:alpha val="21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C0F9A8">
                <a:alpha val="26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FFFFFF">
                <a:alpha val="21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70"/>
          <p:cNvSpPr txBox="1">
            <a:spLocks noGrp="1"/>
          </p:cNvSpPr>
          <p:nvPr>
            <p:ph type="ctrTitle" idx="2"/>
          </p:nvPr>
        </p:nvSpPr>
        <p:spPr>
          <a:xfrm>
            <a:off x="5118430" y="318774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a:solidFill>
                  <a:srgbClr val="000000"/>
                </a:solidFill>
                <a:highlight>
                  <a:srgbClr val="FFFFFF"/>
                </a:highlight>
              </a:rPr>
              <a:t>Sacrifice</a:t>
            </a:r>
            <a:endParaRPr sz="2300">
              <a:solidFill>
                <a:srgbClr val="000000"/>
              </a:solidFill>
              <a:highlight>
                <a:srgbClr val="FFFFFF"/>
              </a:highlight>
            </a:endParaRPr>
          </a:p>
        </p:txBody>
      </p:sp>
      <p:sp>
        <p:nvSpPr>
          <p:cNvPr id="1218" name="Google Shape;1218;p70"/>
          <p:cNvSpPr/>
          <p:nvPr/>
        </p:nvSpPr>
        <p:spPr>
          <a:xfrm>
            <a:off x="2982046" y="3832449"/>
            <a:ext cx="649300" cy="64469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70"/>
          <p:cNvGrpSpPr/>
          <p:nvPr/>
        </p:nvGrpSpPr>
        <p:grpSpPr>
          <a:xfrm>
            <a:off x="5509224" y="3841658"/>
            <a:ext cx="649300" cy="646509"/>
            <a:chOff x="3996113" y="4291176"/>
            <a:chExt cx="336512" cy="335048"/>
          </a:xfrm>
        </p:grpSpPr>
        <p:sp>
          <p:nvSpPr>
            <p:cNvPr id="1220" name="Google Shape;1220;p70"/>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0"/>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70"/>
          <p:cNvSpPr/>
          <p:nvPr/>
        </p:nvSpPr>
        <p:spPr>
          <a:xfrm>
            <a:off x="4247349" y="1450224"/>
            <a:ext cx="649301" cy="649274"/>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1225" name="Google Shape;1225;p70"/>
          <p:cNvSpPr txBox="1">
            <a:spLocks noGrp="1"/>
          </p:cNvSpPr>
          <p:nvPr>
            <p:ph type="subTitle" idx="1"/>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Lum Yao Zong, Edward</a:t>
            </a: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1"/>
          <p:cNvSpPr txBox="1"/>
          <p:nvPr/>
        </p:nvSpPr>
        <p:spPr>
          <a:xfrm>
            <a:off x="807503" y="1252450"/>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Analysis of JobSatisfaction</a:t>
            </a:r>
            <a:endParaRPr sz="1800">
              <a:solidFill>
                <a:srgbClr val="FFFFFF"/>
              </a:solidFill>
              <a:latin typeface="Maven Pro Regular"/>
              <a:ea typeface="Maven Pro Regular"/>
              <a:cs typeface="Maven Pro Regular"/>
              <a:sym typeface="Maven Pro Regular"/>
            </a:endParaRPr>
          </a:p>
        </p:txBody>
      </p:sp>
      <p:sp>
        <p:nvSpPr>
          <p:cNvPr id="1231" name="Google Shape;1231;p71"/>
          <p:cNvSpPr txBox="1"/>
          <p:nvPr/>
        </p:nvSpPr>
        <p:spPr>
          <a:xfrm>
            <a:off x="683800" y="1609675"/>
            <a:ext cx="40764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Majority of employees have high and very high job satisfaction levels</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Generally very satisfied with their jobs and company</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Suggests a high level of sacrifice should employees decide to leave</a:t>
            </a:r>
            <a:endParaRPr sz="1600">
              <a:solidFill>
                <a:srgbClr val="FFFFFF"/>
              </a:solidFill>
              <a:latin typeface="Maven Pro"/>
              <a:ea typeface="Maven Pro"/>
              <a:cs typeface="Maven Pro"/>
              <a:sym typeface="Maven Pro"/>
            </a:endParaRPr>
          </a:p>
        </p:txBody>
      </p:sp>
      <p:pic>
        <p:nvPicPr>
          <p:cNvPr id="1232" name="Google Shape;1232;p71"/>
          <p:cNvPicPr preferRelativeResize="0"/>
          <p:nvPr/>
        </p:nvPicPr>
        <p:blipFill>
          <a:blip r:embed="rId3">
            <a:alphaModFix/>
          </a:blip>
          <a:stretch>
            <a:fillRect/>
          </a:stretch>
        </p:blipFill>
        <p:spPr>
          <a:xfrm>
            <a:off x="4701600" y="1309825"/>
            <a:ext cx="4292075" cy="3330050"/>
          </a:xfrm>
          <a:prstGeom prst="rect">
            <a:avLst/>
          </a:prstGeom>
          <a:noFill/>
          <a:ln>
            <a:noFill/>
          </a:ln>
        </p:spPr>
      </p:pic>
      <p:sp>
        <p:nvSpPr>
          <p:cNvPr id="1233" name="Google Shape;1233;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1234" name="Google Shape;1234;p71"/>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
        <p:nvSpPr>
          <p:cNvPr id="1235" name="Google Shape;1235;p71"/>
          <p:cNvSpPr txBox="1">
            <a:spLocks noGrp="1"/>
          </p:cNvSpPr>
          <p:nvPr>
            <p:ph type="ctrTitle"/>
          </p:nvPr>
        </p:nvSpPr>
        <p:spPr>
          <a:xfrm>
            <a:off x="618825" y="411675"/>
            <a:ext cx="5349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(SACRIFICE)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7"/>
          <p:cNvSpPr txBox="1">
            <a:spLocks noGrp="1"/>
          </p:cNvSpPr>
          <p:nvPr>
            <p:ph type="body" idx="1"/>
          </p:nvPr>
        </p:nvSpPr>
        <p:spPr>
          <a:xfrm>
            <a:off x="618825" y="1526700"/>
            <a:ext cx="3534300" cy="209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White Rock is in the asset management industry, great personalized clientele experience is essential</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Replacing an employee incurs high turnover costs</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High employee turnover negatively influences other employees’ morale</a:t>
            </a:r>
            <a:endParaRPr sz="1600"/>
          </a:p>
          <a:p>
            <a:pPr marL="0" lvl="0" indent="0" algn="l" rtl="0">
              <a:spcBef>
                <a:spcPts val="0"/>
              </a:spcBef>
              <a:spcAft>
                <a:spcPts val="0"/>
              </a:spcAft>
              <a:buNone/>
            </a:pPr>
            <a:endParaRPr sz="1700"/>
          </a:p>
        </p:txBody>
      </p:sp>
      <p:sp>
        <p:nvSpPr>
          <p:cNvPr id="556" name="Google Shape;556;p27"/>
          <p:cNvSpPr txBox="1">
            <a:spLocks noGrp="1"/>
          </p:cNvSpPr>
          <p:nvPr>
            <p:ph type="ctrTitle"/>
          </p:nvPr>
        </p:nvSpPr>
        <p:spPr>
          <a:xfrm>
            <a:off x="618825" y="7911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SIGNIFICANCE OF PROBLEM</a:t>
            </a:r>
            <a:endParaRPr/>
          </a:p>
        </p:txBody>
      </p:sp>
      <p:grpSp>
        <p:nvGrpSpPr>
          <p:cNvPr id="557" name="Google Shape;557;p27"/>
          <p:cNvGrpSpPr/>
          <p:nvPr/>
        </p:nvGrpSpPr>
        <p:grpSpPr>
          <a:xfrm>
            <a:off x="4834661" y="989482"/>
            <a:ext cx="2851442" cy="3213988"/>
            <a:chOff x="2501950" y="1507050"/>
            <a:chExt cx="2392350" cy="2696525"/>
          </a:xfrm>
        </p:grpSpPr>
        <p:sp>
          <p:nvSpPr>
            <p:cNvPr id="558" name="Google Shape;558;p27"/>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7"/>
          <p:cNvGrpSpPr/>
          <p:nvPr/>
        </p:nvGrpSpPr>
        <p:grpSpPr>
          <a:xfrm>
            <a:off x="7686104" y="-476250"/>
            <a:ext cx="2291257" cy="2922300"/>
            <a:chOff x="4882900" y="-64350"/>
            <a:chExt cx="2493750" cy="2922300"/>
          </a:xfrm>
        </p:grpSpPr>
        <p:sp>
          <p:nvSpPr>
            <p:cNvPr id="578" name="Google Shape;578;p27"/>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7"/>
          <p:cNvGrpSpPr/>
          <p:nvPr/>
        </p:nvGrpSpPr>
        <p:grpSpPr>
          <a:xfrm>
            <a:off x="5599242" y="1368971"/>
            <a:ext cx="1541751" cy="2455003"/>
            <a:chOff x="2160750" y="237575"/>
            <a:chExt cx="3253325" cy="5180425"/>
          </a:xfrm>
        </p:grpSpPr>
        <p:sp>
          <p:nvSpPr>
            <p:cNvPr id="584" name="Google Shape;584;p27"/>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 name="Google Shape;616;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617" name="Google Shape;617;p27"/>
          <p:cNvSpPr txBox="1">
            <a:spLocks noGrp="1"/>
          </p:cNvSpPr>
          <p:nvPr>
            <p:ph type="subTitle" idx="4294967295"/>
          </p:nvPr>
        </p:nvSpPr>
        <p:spPr>
          <a:xfrm>
            <a:off x="6793800" y="4680375"/>
            <a:ext cx="1993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Chan Shi Hui Amanda</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72"/>
          <p:cNvSpPr txBox="1"/>
          <p:nvPr/>
        </p:nvSpPr>
        <p:spPr>
          <a:xfrm>
            <a:off x="473000" y="1598975"/>
            <a:ext cx="40764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Least satisfied employees tend to be paid the highest, at around $83 per hour</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Most satisfied employees tend to be paid the lowest, at around $45 per hour</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Peak observed around upper hourly rate bracket for least satisfied employees</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Negative correlation between hourly rate and job satisfaction?</a:t>
            </a:r>
            <a:endParaRPr sz="1600">
              <a:solidFill>
                <a:srgbClr val="FFFFFF"/>
              </a:solidFill>
              <a:latin typeface="Maven Pro"/>
              <a:ea typeface="Maven Pro"/>
              <a:cs typeface="Maven Pro"/>
              <a:sym typeface="Maven Pro"/>
            </a:endParaRPr>
          </a:p>
        </p:txBody>
      </p:sp>
      <p:sp>
        <p:nvSpPr>
          <p:cNvPr id="1241" name="Google Shape;1241;p72"/>
          <p:cNvSpPr txBox="1"/>
          <p:nvPr/>
        </p:nvSpPr>
        <p:spPr>
          <a:xfrm>
            <a:off x="678928" y="1252450"/>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Analysis of HourlyRate</a:t>
            </a:r>
            <a:endParaRPr sz="1800">
              <a:solidFill>
                <a:srgbClr val="FFFFFF"/>
              </a:solidFill>
              <a:latin typeface="Maven Pro Regular"/>
              <a:ea typeface="Maven Pro Regular"/>
              <a:cs typeface="Maven Pro Regular"/>
              <a:sym typeface="Maven Pro Regular"/>
            </a:endParaRPr>
          </a:p>
        </p:txBody>
      </p:sp>
      <p:pic>
        <p:nvPicPr>
          <p:cNvPr id="1242" name="Google Shape;1242;p72"/>
          <p:cNvPicPr preferRelativeResize="0"/>
          <p:nvPr/>
        </p:nvPicPr>
        <p:blipFill>
          <a:blip r:embed="rId3">
            <a:alphaModFix/>
          </a:blip>
          <a:stretch>
            <a:fillRect/>
          </a:stretch>
        </p:blipFill>
        <p:spPr>
          <a:xfrm>
            <a:off x="4625600" y="1252450"/>
            <a:ext cx="4393376" cy="3407875"/>
          </a:xfrm>
          <a:prstGeom prst="rect">
            <a:avLst/>
          </a:prstGeom>
          <a:noFill/>
          <a:ln>
            <a:noFill/>
          </a:ln>
        </p:spPr>
      </p:pic>
      <p:sp>
        <p:nvSpPr>
          <p:cNvPr id="1243" name="Google Shape;1243;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1244" name="Google Shape;1244;p72"/>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
        <p:nvSpPr>
          <p:cNvPr id="1245" name="Google Shape;1245;p72"/>
          <p:cNvSpPr txBox="1">
            <a:spLocks noGrp="1"/>
          </p:cNvSpPr>
          <p:nvPr>
            <p:ph type="ctrTitle"/>
          </p:nvPr>
        </p:nvSpPr>
        <p:spPr>
          <a:xfrm>
            <a:off x="618825" y="411675"/>
            <a:ext cx="5349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(SACRIFICE)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pic>
        <p:nvPicPr>
          <p:cNvPr id="1250" name="Google Shape;1250;p73"/>
          <p:cNvPicPr preferRelativeResize="0"/>
          <p:nvPr/>
        </p:nvPicPr>
        <p:blipFill>
          <a:blip r:embed="rId3">
            <a:alphaModFix/>
          </a:blip>
          <a:stretch>
            <a:fillRect/>
          </a:stretch>
        </p:blipFill>
        <p:spPr>
          <a:xfrm>
            <a:off x="4603400" y="1252450"/>
            <a:ext cx="4449675" cy="3452175"/>
          </a:xfrm>
          <a:prstGeom prst="rect">
            <a:avLst/>
          </a:prstGeom>
          <a:noFill/>
          <a:ln>
            <a:noFill/>
          </a:ln>
        </p:spPr>
      </p:pic>
      <p:sp>
        <p:nvSpPr>
          <p:cNvPr id="1251" name="Google Shape;1251;p73"/>
          <p:cNvSpPr txBox="1"/>
          <p:nvPr/>
        </p:nvSpPr>
        <p:spPr>
          <a:xfrm>
            <a:off x="678903" y="1252450"/>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Overpass Black"/>
                <a:ea typeface="Overpass Black"/>
                <a:cs typeface="Overpass Black"/>
                <a:sym typeface="Overpass Black"/>
              </a:rPr>
              <a:t>Analysis of TotalWorkingYears</a:t>
            </a:r>
            <a:endParaRPr sz="1800">
              <a:solidFill>
                <a:srgbClr val="FFFFFF"/>
              </a:solidFill>
              <a:latin typeface="Overpass Black"/>
              <a:ea typeface="Overpass Black"/>
              <a:cs typeface="Overpass Black"/>
              <a:sym typeface="Overpass Black"/>
            </a:endParaRPr>
          </a:p>
        </p:txBody>
      </p:sp>
      <p:sp>
        <p:nvSpPr>
          <p:cNvPr id="1252" name="Google Shape;1252;p73"/>
          <p:cNvSpPr txBox="1"/>
          <p:nvPr/>
        </p:nvSpPr>
        <p:spPr>
          <a:xfrm>
            <a:off x="555200" y="1609675"/>
            <a:ext cx="40764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Similar distribution of total working years across all categories of job satisfaction</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Majority of employees have worked for around 10 years in total</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Right skewness suggests that employees are mostly of a younger demographic</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More informative should the company has more senior employees</a:t>
            </a:r>
            <a:endParaRPr sz="1600">
              <a:solidFill>
                <a:srgbClr val="FFFFFF"/>
              </a:solidFill>
              <a:latin typeface="Maven Pro"/>
              <a:ea typeface="Maven Pro"/>
              <a:cs typeface="Maven Pro"/>
              <a:sym typeface="Maven Pro"/>
            </a:endParaRPr>
          </a:p>
        </p:txBody>
      </p:sp>
      <p:sp>
        <p:nvSpPr>
          <p:cNvPr id="1253" name="Google Shape;1253;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1254" name="Google Shape;1254;p73"/>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
        <p:nvSpPr>
          <p:cNvPr id="1255" name="Google Shape;1255;p73"/>
          <p:cNvSpPr txBox="1">
            <a:spLocks noGrp="1"/>
          </p:cNvSpPr>
          <p:nvPr>
            <p:ph type="ctrTitle"/>
          </p:nvPr>
        </p:nvSpPr>
        <p:spPr>
          <a:xfrm>
            <a:off x="618825" y="411675"/>
            <a:ext cx="5349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(SACRIFICE)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74"/>
          <p:cNvSpPr txBox="1"/>
          <p:nvPr/>
        </p:nvSpPr>
        <p:spPr>
          <a:xfrm>
            <a:off x="550328" y="1231000"/>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Analysis of TotalWorkingYears</a:t>
            </a:r>
            <a:endParaRPr sz="1800">
              <a:solidFill>
                <a:srgbClr val="FFFFFF"/>
              </a:solidFill>
              <a:latin typeface="Maven Pro Regular"/>
              <a:ea typeface="Maven Pro Regular"/>
              <a:cs typeface="Maven Pro Regular"/>
              <a:sym typeface="Maven Pro Regular"/>
            </a:endParaRPr>
          </a:p>
        </p:txBody>
      </p:sp>
      <p:sp>
        <p:nvSpPr>
          <p:cNvPr id="1261" name="Google Shape;1261;p74"/>
          <p:cNvSpPr txBox="1"/>
          <p:nvPr/>
        </p:nvSpPr>
        <p:spPr>
          <a:xfrm>
            <a:off x="426625" y="1588225"/>
            <a:ext cx="40764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Similar distribution of total working years across all categories of job satisfaction</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Similar interquartile ranges, between 6 to 15 working years in total</a:t>
            </a:r>
            <a:endParaRPr sz="1600">
              <a:solidFill>
                <a:srgbClr val="FFFFFF"/>
              </a:solidFill>
              <a:latin typeface="Maven Pro"/>
              <a:ea typeface="Maven Pro"/>
              <a:cs typeface="Maven Pro"/>
              <a:sym typeface="Maven Pro"/>
            </a:endParaRPr>
          </a:p>
        </p:txBody>
      </p:sp>
      <p:pic>
        <p:nvPicPr>
          <p:cNvPr id="1262" name="Google Shape;1262;p74"/>
          <p:cNvPicPr preferRelativeResize="0"/>
          <p:nvPr/>
        </p:nvPicPr>
        <p:blipFill>
          <a:blip r:embed="rId3">
            <a:alphaModFix/>
          </a:blip>
          <a:stretch>
            <a:fillRect/>
          </a:stretch>
        </p:blipFill>
        <p:spPr>
          <a:xfrm>
            <a:off x="4572000" y="1309800"/>
            <a:ext cx="4272975" cy="3319350"/>
          </a:xfrm>
          <a:prstGeom prst="rect">
            <a:avLst/>
          </a:prstGeom>
          <a:noFill/>
          <a:ln>
            <a:noFill/>
          </a:ln>
        </p:spPr>
      </p:pic>
      <p:sp>
        <p:nvSpPr>
          <p:cNvPr id="1263" name="Google Shape;1263;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1264" name="Google Shape;1264;p74"/>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
        <p:nvSpPr>
          <p:cNvPr id="1265" name="Google Shape;1265;p74"/>
          <p:cNvSpPr txBox="1">
            <a:spLocks noGrp="1"/>
          </p:cNvSpPr>
          <p:nvPr>
            <p:ph type="ctrTitle"/>
          </p:nvPr>
        </p:nvSpPr>
        <p:spPr>
          <a:xfrm>
            <a:off x="618825" y="411675"/>
            <a:ext cx="5349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(SACRIFICE)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75"/>
          <p:cNvSpPr txBox="1">
            <a:spLocks noGrp="1"/>
          </p:cNvSpPr>
          <p:nvPr>
            <p:ph type="ctrTitle"/>
          </p:nvPr>
        </p:nvSpPr>
        <p:spPr>
          <a:xfrm>
            <a:off x="618825" y="411675"/>
            <a:ext cx="6132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(SACRIFICE) - CART</a:t>
            </a:r>
            <a:endParaRPr>
              <a:solidFill>
                <a:srgbClr val="FFFFFF"/>
              </a:solidFill>
            </a:endParaRPr>
          </a:p>
        </p:txBody>
      </p:sp>
      <p:sp>
        <p:nvSpPr>
          <p:cNvPr id="1271" name="Google Shape;1271;p75"/>
          <p:cNvSpPr txBox="1"/>
          <p:nvPr/>
        </p:nvSpPr>
        <p:spPr>
          <a:xfrm>
            <a:off x="841150" y="2409150"/>
            <a:ext cx="2435400" cy="506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rgbClr val="FFFFFF"/>
                </a:solidFill>
                <a:latin typeface="Maven Pro"/>
                <a:ea typeface="Maven Pro"/>
                <a:cs typeface="Maven Pro"/>
                <a:sym typeface="Maven Pro"/>
              </a:rPr>
              <a:t>Phase 1</a:t>
            </a:r>
            <a:endParaRPr sz="1800" b="1">
              <a:solidFill>
                <a:srgbClr val="FFFFFF"/>
              </a:solidFill>
              <a:latin typeface="Maven Pro"/>
              <a:ea typeface="Maven Pro"/>
              <a:cs typeface="Maven Pro"/>
              <a:sym typeface="Maven Pro"/>
            </a:endParaRPr>
          </a:p>
        </p:txBody>
      </p:sp>
      <p:sp>
        <p:nvSpPr>
          <p:cNvPr id="1272" name="Google Shape;1272;p75"/>
          <p:cNvSpPr txBox="1"/>
          <p:nvPr/>
        </p:nvSpPr>
        <p:spPr>
          <a:xfrm>
            <a:off x="841150" y="2837450"/>
            <a:ext cx="2223900" cy="10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aven Pro"/>
                <a:ea typeface="Maven Pro"/>
                <a:cs typeface="Maven Pro"/>
                <a:sym typeface="Maven Pro"/>
              </a:rPr>
              <a:t>Growing the tree to the maximum</a:t>
            </a:r>
            <a:endParaRPr sz="1600">
              <a:solidFill>
                <a:srgbClr val="FFFFFF"/>
              </a:solidFill>
              <a:latin typeface="Maven Pro"/>
              <a:ea typeface="Maven Pro"/>
              <a:cs typeface="Maven Pro"/>
              <a:sym typeface="Maven Pro"/>
            </a:endParaRPr>
          </a:p>
        </p:txBody>
      </p:sp>
      <p:sp>
        <p:nvSpPr>
          <p:cNvPr id="1273" name="Google Shape;1273;p75"/>
          <p:cNvSpPr txBox="1"/>
          <p:nvPr/>
        </p:nvSpPr>
        <p:spPr>
          <a:xfrm>
            <a:off x="3690625" y="2409150"/>
            <a:ext cx="2435400" cy="506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FFFFFF"/>
                </a:solidFill>
                <a:latin typeface="Maven Pro Regular"/>
                <a:ea typeface="Maven Pro Regular"/>
                <a:cs typeface="Maven Pro Regular"/>
                <a:sym typeface="Maven Pro Regular"/>
              </a:rPr>
              <a:t>Phase 2</a:t>
            </a:r>
            <a:endParaRPr sz="1800">
              <a:solidFill>
                <a:srgbClr val="FFFFFF"/>
              </a:solidFill>
              <a:latin typeface="Maven Pro Regular"/>
              <a:ea typeface="Maven Pro Regular"/>
              <a:cs typeface="Maven Pro Regular"/>
              <a:sym typeface="Maven Pro Regular"/>
            </a:endParaRPr>
          </a:p>
        </p:txBody>
      </p:sp>
      <p:sp>
        <p:nvSpPr>
          <p:cNvPr id="1274" name="Google Shape;1274;p75"/>
          <p:cNvSpPr txBox="1"/>
          <p:nvPr/>
        </p:nvSpPr>
        <p:spPr>
          <a:xfrm>
            <a:off x="3690625" y="2837450"/>
            <a:ext cx="2223900" cy="10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aven Pro"/>
                <a:ea typeface="Maven Pro"/>
                <a:cs typeface="Maven Pro"/>
                <a:sym typeface="Maven Pro"/>
              </a:rPr>
              <a:t>Pruning the tree to the optimal</a:t>
            </a:r>
            <a:endParaRPr sz="1600">
              <a:solidFill>
                <a:srgbClr val="FFFFFF"/>
              </a:solidFill>
              <a:latin typeface="Maven Pro"/>
              <a:ea typeface="Maven Pro"/>
              <a:cs typeface="Maven Pro"/>
              <a:sym typeface="Maven Pro"/>
            </a:endParaRPr>
          </a:p>
        </p:txBody>
      </p:sp>
      <p:sp>
        <p:nvSpPr>
          <p:cNvPr id="1275" name="Google Shape;1275;p75"/>
          <p:cNvSpPr/>
          <p:nvPr/>
        </p:nvSpPr>
        <p:spPr>
          <a:xfrm>
            <a:off x="940124" y="1209412"/>
            <a:ext cx="1005300" cy="979800"/>
          </a:xfrm>
          <a:prstGeom prst="rect">
            <a:avLst/>
          </a:pr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1277" name="Google Shape;1277;p75"/>
          <p:cNvSpPr/>
          <p:nvPr/>
        </p:nvSpPr>
        <p:spPr>
          <a:xfrm>
            <a:off x="1168419" y="1426621"/>
            <a:ext cx="548708" cy="680777"/>
          </a:xfrm>
          <a:custGeom>
            <a:avLst/>
            <a:gdLst/>
            <a:ahLst/>
            <a:cxnLst/>
            <a:rect l="l" t="t" r="r" b="b"/>
            <a:pathLst>
              <a:path w="7919" h="11445" extrusionOk="0">
                <a:moveTo>
                  <a:pt x="3644" y="443"/>
                </a:moveTo>
                <a:lnTo>
                  <a:pt x="3644" y="443"/>
                </a:lnTo>
                <a:cubicBezTo>
                  <a:pt x="4001" y="586"/>
                  <a:pt x="4513" y="860"/>
                  <a:pt x="4787" y="1443"/>
                </a:cubicBezTo>
                <a:cubicBezTo>
                  <a:pt x="4823" y="1514"/>
                  <a:pt x="4846" y="1598"/>
                  <a:pt x="4870" y="1669"/>
                </a:cubicBezTo>
                <a:cubicBezTo>
                  <a:pt x="4727" y="1788"/>
                  <a:pt x="4608" y="1919"/>
                  <a:pt x="4513" y="2074"/>
                </a:cubicBezTo>
                <a:cubicBezTo>
                  <a:pt x="4346" y="2324"/>
                  <a:pt x="4227" y="2634"/>
                  <a:pt x="4168" y="2943"/>
                </a:cubicBezTo>
                <a:cubicBezTo>
                  <a:pt x="3180" y="1824"/>
                  <a:pt x="2025" y="1122"/>
                  <a:pt x="1417" y="812"/>
                </a:cubicBezTo>
                <a:cubicBezTo>
                  <a:pt x="1594" y="775"/>
                  <a:pt x="1818" y="743"/>
                  <a:pt x="2064" y="743"/>
                </a:cubicBezTo>
                <a:cubicBezTo>
                  <a:pt x="2446" y="743"/>
                  <a:pt x="2879" y="820"/>
                  <a:pt x="3263" y="1074"/>
                </a:cubicBezTo>
                <a:cubicBezTo>
                  <a:pt x="3525" y="1253"/>
                  <a:pt x="3799" y="1514"/>
                  <a:pt x="3953" y="1788"/>
                </a:cubicBezTo>
                <a:cubicBezTo>
                  <a:pt x="3986" y="1837"/>
                  <a:pt x="4047" y="1870"/>
                  <a:pt x="4109" y="1870"/>
                </a:cubicBezTo>
                <a:cubicBezTo>
                  <a:pt x="4137" y="1870"/>
                  <a:pt x="4165" y="1863"/>
                  <a:pt x="4192" y="1848"/>
                </a:cubicBezTo>
                <a:cubicBezTo>
                  <a:pt x="4275" y="1800"/>
                  <a:pt x="4299" y="1693"/>
                  <a:pt x="4251" y="1610"/>
                </a:cubicBezTo>
                <a:cubicBezTo>
                  <a:pt x="4192" y="1514"/>
                  <a:pt x="4120" y="1419"/>
                  <a:pt x="4049" y="1324"/>
                </a:cubicBezTo>
                <a:cubicBezTo>
                  <a:pt x="3918" y="955"/>
                  <a:pt x="3763" y="657"/>
                  <a:pt x="3644" y="443"/>
                </a:cubicBezTo>
                <a:close/>
                <a:moveTo>
                  <a:pt x="6120" y="1562"/>
                </a:moveTo>
                <a:cubicBezTo>
                  <a:pt x="6597" y="1562"/>
                  <a:pt x="7013" y="1741"/>
                  <a:pt x="7287" y="1895"/>
                </a:cubicBezTo>
                <a:cubicBezTo>
                  <a:pt x="6716" y="2015"/>
                  <a:pt x="5620" y="2336"/>
                  <a:pt x="4489" y="3038"/>
                </a:cubicBezTo>
                <a:cubicBezTo>
                  <a:pt x="4608" y="2241"/>
                  <a:pt x="5144" y="1753"/>
                  <a:pt x="5656" y="1622"/>
                </a:cubicBezTo>
                <a:cubicBezTo>
                  <a:pt x="5799" y="1586"/>
                  <a:pt x="5966" y="1562"/>
                  <a:pt x="6120" y="1562"/>
                </a:cubicBezTo>
                <a:close/>
                <a:moveTo>
                  <a:pt x="2565" y="2490"/>
                </a:moveTo>
                <a:cubicBezTo>
                  <a:pt x="2926" y="2490"/>
                  <a:pt x="3255" y="2578"/>
                  <a:pt x="3513" y="2753"/>
                </a:cubicBezTo>
                <a:cubicBezTo>
                  <a:pt x="3513" y="2753"/>
                  <a:pt x="3525" y="2753"/>
                  <a:pt x="3525" y="2777"/>
                </a:cubicBezTo>
                <a:cubicBezTo>
                  <a:pt x="3656" y="2907"/>
                  <a:pt x="3799" y="3050"/>
                  <a:pt x="3930" y="3205"/>
                </a:cubicBezTo>
                <a:cubicBezTo>
                  <a:pt x="3683" y="3183"/>
                  <a:pt x="3444" y="3173"/>
                  <a:pt x="3214" y="3173"/>
                </a:cubicBezTo>
                <a:cubicBezTo>
                  <a:pt x="2468" y="3173"/>
                  <a:pt x="1822" y="3277"/>
                  <a:pt x="1358" y="3396"/>
                </a:cubicBezTo>
                <a:cubicBezTo>
                  <a:pt x="1036" y="3467"/>
                  <a:pt x="774" y="3539"/>
                  <a:pt x="560" y="3622"/>
                </a:cubicBezTo>
                <a:cubicBezTo>
                  <a:pt x="834" y="3229"/>
                  <a:pt x="1334" y="2681"/>
                  <a:pt x="2084" y="2538"/>
                </a:cubicBezTo>
                <a:cubicBezTo>
                  <a:pt x="2248" y="2506"/>
                  <a:pt x="2410" y="2490"/>
                  <a:pt x="2565" y="2490"/>
                </a:cubicBezTo>
                <a:close/>
                <a:moveTo>
                  <a:pt x="3418" y="3515"/>
                </a:moveTo>
                <a:cubicBezTo>
                  <a:pt x="3691" y="3515"/>
                  <a:pt x="3989" y="3539"/>
                  <a:pt x="4275" y="3574"/>
                </a:cubicBezTo>
                <a:cubicBezTo>
                  <a:pt x="4477" y="3646"/>
                  <a:pt x="4668" y="3741"/>
                  <a:pt x="4846" y="3836"/>
                </a:cubicBezTo>
                <a:cubicBezTo>
                  <a:pt x="4704" y="4027"/>
                  <a:pt x="4465" y="4134"/>
                  <a:pt x="4227" y="4134"/>
                </a:cubicBezTo>
                <a:cubicBezTo>
                  <a:pt x="3834" y="4134"/>
                  <a:pt x="3513" y="3872"/>
                  <a:pt x="3418" y="3515"/>
                </a:cubicBezTo>
                <a:close/>
                <a:moveTo>
                  <a:pt x="5379" y="3205"/>
                </a:moveTo>
                <a:cubicBezTo>
                  <a:pt x="5749" y="3205"/>
                  <a:pt x="6090" y="3348"/>
                  <a:pt x="6394" y="3634"/>
                </a:cubicBezTo>
                <a:cubicBezTo>
                  <a:pt x="6859" y="4062"/>
                  <a:pt x="6966" y="4729"/>
                  <a:pt x="6978" y="5193"/>
                </a:cubicBezTo>
                <a:cubicBezTo>
                  <a:pt x="6597" y="4705"/>
                  <a:pt x="5835" y="3896"/>
                  <a:pt x="4692" y="3384"/>
                </a:cubicBezTo>
                <a:cubicBezTo>
                  <a:pt x="4787" y="3336"/>
                  <a:pt x="4906" y="3277"/>
                  <a:pt x="5049" y="3241"/>
                </a:cubicBezTo>
                <a:cubicBezTo>
                  <a:pt x="5161" y="3217"/>
                  <a:pt x="5271" y="3205"/>
                  <a:pt x="5379" y="3205"/>
                </a:cubicBezTo>
                <a:close/>
                <a:moveTo>
                  <a:pt x="3751" y="4360"/>
                </a:moveTo>
                <a:cubicBezTo>
                  <a:pt x="3834" y="4408"/>
                  <a:pt x="3942" y="4431"/>
                  <a:pt x="4049" y="4455"/>
                </a:cubicBezTo>
                <a:cubicBezTo>
                  <a:pt x="3691" y="5586"/>
                  <a:pt x="3537" y="7063"/>
                  <a:pt x="3584" y="8849"/>
                </a:cubicBezTo>
                <a:cubicBezTo>
                  <a:pt x="3620" y="9896"/>
                  <a:pt x="3703" y="10777"/>
                  <a:pt x="3763" y="11147"/>
                </a:cubicBezTo>
                <a:lnTo>
                  <a:pt x="3037" y="11147"/>
                </a:lnTo>
                <a:cubicBezTo>
                  <a:pt x="2989" y="10349"/>
                  <a:pt x="2858" y="6658"/>
                  <a:pt x="3751" y="4360"/>
                </a:cubicBezTo>
                <a:close/>
                <a:moveTo>
                  <a:pt x="3294" y="0"/>
                </a:moveTo>
                <a:cubicBezTo>
                  <a:pt x="3233" y="0"/>
                  <a:pt x="3176" y="32"/>
                  <a:pt x="3156" y="74"/>
                </a:cubicBezTo>
                <a:cubicBezTo>
                  <a:pt x="3120" y="133"/>
                  <a:pt x="3120" y="205"/>
                  <a:pt x="3156" y="252"/>
                </a:cubicBezTo>
                <a:cubicBezTo>
                  <a:pt x="3156" y="252"/>
                  <a:pt x="3287" y="443"/>
                  <a:pt x="3453" y="764"/>
                </a:cubicBezTo>
                <a:cubicBezTo>
                  <a:pt x="3001" y="466"/>
                  <a:pt x="2506" y="376"/>
                  <a:pt x="2072" y="376"/>
                </a:cubicBezTo>
                <a:cubicBezTo>
                  <a:pt x="1433" y="376"/>
                  <a:pt x="929" y="572"/>
                  <a:pt x="894" y="586"/>
                </a:cubicBezTo>
                <a:cubicBezTo>
                  <a:pt x="834" y="610"/>
                  <a:pt x="786" y="669"/>
                  <a:pt x="786" y="729"/>
                </a:cubicBezTo>
                <a:cubicBezTo>
                  <a:pt x="786" y="800"/>
                  <a:pt x="834" y="860"/>
                  <a:pt x="894" y="895"/>
                </a:cubicBezTo>
                <a:cubicBezTo>
                  <a:pt x="905" y="895"/>
                  <a:pt x="1858" y="1312"/>
                  <a:pt x="2882" y="2145"/>
                </a:cubicBezTo>
                <a:cubicBezTo>
                  <a:pt x="2768" y="2130"/>
                  <a:pt x="2646" y="2121"/>
                  <a:pt x="2521" y="2121"/>
                </a:cubicBezTo>
                <a:cubicBezTo>
                  <a:pt x="2360" y="2121"/>
                  <a:pt x="2192" y="2136"/>
                  <a:pt x="2025" y="2169"/>
                </a:cubicBezTo>
                <a:cubicBezTo>
                  <a:pt x="679" y="2443"/>
                  <a:pt x="60" y="3800"/>
                  <a:pt x="24" y="3860"/>
                </a:cubicBezTo>
                <a:cubicBezTo>
                  <a:pt x="1" y="3920"/>
                  <a:pt x="12" y="3991"/>
                  <a:pt x="60" y="4050"/>
                </a:cubicBezTo>
                <a:cubicBezTo>
                  <a:pt x="84" y="4074"/>
                  <a:pt x="132" y="4098"/>
                  <a:pt x="179" y="4098"/>
                </a:cubicBezTo>
                <a:cubicBezTo>
                  <a:pt x="203" y="4098"/>
                  <a:pt x="227" y="4098"/>
                  <a:pt x="251" y="4074"/>
                </a:cubicBezTo>
                <a:cubicBezTo>
                  <a:pt x="262" y="4074"/>
                  <a:pt x="1453" y="3527"/>
                  <a:pt x="3084" y="3479"/>
                </a:cubicBezTo>
                <a:cubicBezTo>
                  <a:pt x="3120" y="3753"/>
                  <a:pt x="3263" y="3991"/>
                  <a:pt x="3453" y="4158"/>
                </a:cubicBezTo>
                <a:cubicBezTo>
                  <a:pt x="3001" y="5253"/>
                  <a:pt x="2751" y="6777"/>
                  <a:pt x="2679" y="8682"/>
                </a:cubicBezTo>
                <a:cubicBezTo>
                  <a:pt x="2632" y="9789"/>
                  <a:pt x="2679" y="10742"/>
                  <a:pt x="2691" y="11123"/>
                </a:cubicBezTo>
                <a:lnTo>
                  <a:pt x="2513" y="11123"/>
                </a:lnTo>
                <a:cubicBezTo>
                  <a:pt x="2429" y="11123"/>
                  <a:pt x="2346" y="11194"/>
                  <a:pt x="2346" y="11278"/>
                </a:cubicBezTo>
                <a:cubicBezTo>
                  <a:pt x="2346" y="11373"/>
                  <a:pt x="2429" y="11444"/>
                  <a:pt x="2513" y="11444"/>
                </a:cubicBezTo>
                <a:lnTo>
                  <a:pt x="4311" y="11444"/>
                </a:lnTo>
                <a:cubicBezTo>
                  <a:pt x="4406" y="11444"/>
                  <a:pt x="4477" y="11373"/>
                  <a:pt x="4477" y="11278"/>
                </a:cubicBezTo>
                <a:cubicBezTo>
                  <a:pt x="4477" y="11194"/>
                  <a:pt x="4406" y="11123"/>
                  <a:pt x="4311" y="11123"/>
                </a:cubicBezTo>
                <a:lnTo>
                  <a:pt x="4108" y="11123"/>
                </a:lnTo>
                <a:cubicBezTo>
                  <a:pt x="4013" y="10361"/>
                  <a:pt x="3608" y="6801"/>
                  <a:pt x="4406" y="4420"/>
                </a:cubicBezTo>
                <a:cubicBezTo>
                  <a:pt x="4704" y="4372"/>
                  <a:pt x="4977" y="4217"/>
                  <a:pt x="5156" y="3979"/>
                </a:cubicBezTo>
                <a:cubicBezTo>
                  <a:pt x="6347" y="4717"/>
                  <a:pt x="6978" y="5717"/>
                  <a:pt x="6990" y="5729"/>
                </a:cubicBezTo>
                <a:cubicBezTo>
                  <a:pt x="7025" y="5777"/>
                  <a:pt x="7085" y="5801"/>
                  <a:pt x="7144" y="5801"/>
                </a:cubicBezTo>
                <a:lnTo>
                  <a:pt x="7168" y="5801"/>
                </a:lnTo>
                <a:cubicBezTo>
                  <a:pt x="7240" y="5789"/>
                  <a:pt x="7287" y="5729"/>
                  <a:pt x="7299" y="5670"/>
                </a:cubicBezTo>
                <a:cubicBezTo>
                  <a:pt x="7299" y="5658"/>
                  <a:pt x="7359" y="5289"/>
                  <a:pt x="7299" y="4824"/>
                </a:cubicBezTo>
                <a:cubicBezTo>
                  <a:pt x="7228" y="4193"/>
                  <a:pt x="7001" y="3693"/>
                  <a:pt x="6632" y="3348"/>
                </a:cubicBezTo>
                <a:cubicBezTo>
                  <a:pt x="6251" y="2991"/>
                  <a:pt x="5847" y="2860"/>
                  <a:pt x="5501" y="2848"/>
                </a:cubicBezTo>
                <a:cubicBezTo>
                  <a:pt x="6739" y="2253"/>
                  <a:pt x="7752" y="2098"/>
                  <a:pt x="7763" y="2098"/>
                </a:cubicBezTo>
                <a:cubicBezTo>
                  <a:pt x="7823" y="2086"/>
                  <a:pt x="7882" y="2038"/>
                  <a:pt x="7906" y="1979"/>
                </a:cubicBezTo>
                <a:cubicBezTo>
                  <a:pt x="7918" y="1955"/>
                  <a:pt x="7882" y="1884"/>
                  <a:pt x="7847" y="1836"/>
                </a:cubicBezTo>
                <a:cubicBezTo>
                  <a:pt x="7807" y="1806"/>
                  <a:pt x="7083" y="1226"/>
                  <a:pt x="6150" y="1226"/>
                </a:cubicBezTo>
                <a:cubicBezTo>
                  <a:pt x="5968" y="1226"/>
                  <a:pt x="5779" y="1248"/>
                  <a:pt x="5585" y="1300"/>
                </a:cubicBezTo>
                <a:cubicBezTo>
                  <a:pt x="5430" y="1336"/>
                  <a:pt x="5299" y="1383"/>
                  <a:pt x="5168" y="1455"/>
                </a:cubicBezTo>
                <a:cubicBezTo>
                  <a:pt x="5144" y="1407"/>
                  <a:pt x="5132" y="1360"/>
                  <a:pt x="5108" y="1300"/>
                </a:cubicBezTo>
                <a:cubicBezTo>
                  <a:pt x="4584" y="181"/>
                  <a:pt x="3382" y="2"/>
                  <a:pt x="3322" y="2"/>
                </a:cubicBezTo>
                <a:cubicBezTo>
                  <a:pt x="3313" y="1"/>
                  <a:pt x="3304" y="0"/>
                  <a:pt x="32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5"/>
          <p:cNvSpPr/>
          <p:nvPr/>
        </p:nvSpPr>
        <p:spPr>
          <a:xfrm>
            <a:off x="3812375" y="1180013"/>
            <a:ext cx="1005300" cy="1038600"/>
          </a:xfrm>
          <a:prstGeom prst="rect">
            <a:avLst/>
          </a:pr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9" name="Google Shape;1279;p75"/>
          <p:cNvGrpSpPr/>
          <p:nvPr/>
        </p:nvGrpSpPr>
        <p:grpSpPr>
          <a:xfrm>
            <a:off x="4040671" y="1410415"/>
            <a:ext cx="548705" cy="577809"/>
            <a:chOff x="7993805" y="2427122"/>
            <a:chExt cx="356256" cy="351808"/>
          </a:xfrm>
        </p:grpSpPr>
        <p:sp>
          <p:nvSpPr>
            <p:cNvPr id="1280" name="Google Shape;1280;p75"/>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5"/>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5"/>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5"/>
          <p:cNvSpPr txBox="1"/>
          <p:nvPr/>
        </p:nvSpPr>
        <p:spPr>
          <a:xfrm>
            <a:off x="841150" y="3524550"/>
            <a:ext cx="2058900" cy="680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Grow the tree</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Overfitted tree</a:t>
            </a:r>
            <a:endParaRPr sz="1600">
              <a:solidFill>
                <a:srgbClr val="FFFFFF"/>
              </a:solidFill>
              <a:latin typeface="Maven Pro"/>
              <a:ea typeface="Maven Pro"/>
              <a:cs typeface="Maven Pro"/>
              <a:sym typeface="Maven Pro"/>
            </a:endParaRPr>
          </a:p>
        </p:txBody>
      </p:sp>
      <p:sp>
        <p:nvSpPr>
          <p:cNvPr id="1284" name="Google Shape;1284;p75"/>
          <p:cNvSpPr txBox="1"/>
          <p:nvPr/>
        </p:nvSpPr>
        <p:spPr>
          <a:xfrm>
            <a:off x="3647125" y="3550125"/>
            <a:ext cx="2801700" cy="1242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Identify optimal tree</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Automate search for optimal tree</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Prune the tree</a:t>
            </a:r>
            <a:endParaRPr sz="1600">
              <a:solidFill>
                <a:srgbClr val="FFFFFF"/>
              </a:solidFill>
              <a:latin typeface="Maven Pro"/>
              <a:ea typeface="Maven Pro"/>
              <a:cs typeface="Maven Pro"/>
              <a:sym typeface="Maven Pro"/>
            </a:endParaRPr>
          </a:p>
        </p:txBody>
      </p:sp>
      <p:sp>
        <p:nvSpPr>
          <p:cNvPr id="1285" name="Google Shape;1285;p75"/>
          <p:cNvSpPr/>
          <p:nvPr/>
        </p:nvSpPr>
        <p:spPr>
          <a:xfrm>
            <a:off x="6527899" y="1209412"/>
            <a:ext cx="1005300" cy="97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75"/>
          <p:cNvGrpSpPr/>
          <p:nvPr/>
        </p:nvGrpSpPr>
        <p:grpSpPr>
          <a:xfrm>
            <a:off x="6756187" y="1410416"/>
            <a:ext cx="548716" cy="577804"/>
            <a:chOff x="852385" y="1510916"/>
            <a:chExt cx="353145" cy="351998"/>
          </a:xfrm>
        </p:grpSpPr>
        <p:sp>
          <p:nvSpPr>
            <p:cNvPr id="1287" name="Google Shape;1287;p75"/>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5"/>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5"/>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75"/>
          <p:cNvSpPr txBox="1"/>
          <p:nvPr/>
        </p:nvSpPr>
        <p:spPr>
          <a:xfrm>
            <a:off x="6408400" y="2409150"/>
            <a:ext cx="1853400" cy="68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Maven Pro"/>
                <a:ea typeface="Maven Pro"/>
                <a:cs typeface="Maven Pro"/>
                <a:sym typeface="Maven Pro"/>
              </a:rPr>
              <a:t>Testing the CART model</a:t>
            </a:r>
            <a:endParaRPr sz="1800" b="1">
              <a:solidFill>
                <a:srgbClr val="FFFFFF"/>
              </a:solidFill>
              <a:latin typeface="Maven Pro"/>
              <a:ea typeface="Maven Pro"/>
              <a:cs typeface="Maven Pro"/>
              <a:sym typeface="Maven Pro"/>
            </a:endParaRPr>
          </a:p>
        </p:txBody>
      </p:sp>
      <p:sp>
        <p:nvSpPr>
          <p:cNvPr id="1291" name="Google Shape;1291;p75"/>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76"/>
          <p:cNvSpPr txBox="1"/>
          <p:nvPr/>
        </p:nvSpPr>
        <p:spPr>
          <a:xfrm>
            <a:off x="683800" y="1609675"/>
            <a:ext cx="76638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Determination of the best binary splits</a:t>
            </a:r>
            <a:endParaRPr sz="1600">
              <a:solidFill>
                <a:schemeClr val="lt1"/>
              </a:solidFill>
              <a:latin typeface="Maven Pro"/>
              <a:ea typeface="Maven Pro"/>
              <a:cs typeface="Maven Pro"/>
              <a:sym typeface="Maven Pro"/>
            </a:endParaRPr>
          </a:p>
          <a:p>
            <a:pPr marL="457200" lvl="0" indent="-330200" algn="l" rtl="0">
              <a:lnSpc>
                <a:spcPct val="115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Data = sac_trainset</a:t>
            </a:r>
            <a:endParaRPr sz="1600">
              <a:solidFill>
                <a:schemeClr val="lt1"/>
              </a:solidFill>
              <a:latin typeface="Maven Pro"/>
              <a:ea typeface="Maven Pro"/>
              <a:cs typeface="Maven Pro"/>
              <a:sym typeface="Maven Pro"/>
            </a:endParaRPr>
          </a:p>
          <a:p>
            <a:pPr marL="457200" lvl="0" indent="-330200" algn="l" rtl="0">
              <a:lnSpc>
                <a:spcPct val="115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Method = ‘class’</a:t>
            </a:r>
            <a:endParaRPr sz="1600">
              <a:solidFill>
                <a:schemeClr val="lt1"/>
              </a:solidFill>
              <a:latin typeface="Maven Pro"/>
              <a:ea typeface="Maven Pro"/>
              <a:cs typeface="Maven Pro"/>
              <a:sym typeface="Maven Pro"/>
            </a:endParaRPr>
          </a:p>
          <a:p>
            <a:pPr marL="457200" lvl="0" indent="-330200" algn="l" rtl="0">
              <a:lnSpc>
                <a:spcPct val="115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Minsplit = 12 (predetermined stopping criteria)</a:t>
            </a:r>
            <a:endParaRPr sz="1600">
              <a:solidFill>
                <a:schemeClr val="lt1"/>
              </a:solidFill>
              <a:latin typeface="Maven Pro"/>
              <a:ea typeface="Maven Pro"/>
              <a:cs typeface="Maven Pro"/>
              <a:sym typeface="Maven Pro"/>
            </a:endParaRPr>
          </a:p>
          <a:p>
            <a:pPr marL="457200" lvl="0" indent="-330200" algn="l" rtl="0">
              <a:lnSpc>
                <a:spcPct val="115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Cp = 0</a:t>
            </a:r>
            <a:endParaRPr sz="1600">
              <a:solidFill>
                <a:schemeClr val="lt1"/>
              </a:solidFill>
              <a:latin typeface="Maven Pro"/>
              <a:ea typeface="Maven Pro"/>
              <a:cs typeface="Maven Pro"/>
              <a:sym typeface="Maven Pro"/>
            </a:endParaRPr>
          </a:p>
          <a:p>
            <a:pPr marL="457200" lvl="0" indent="-330200" algn="l" rtl="0">
              <a:lnSpc>
                <a:spcPct val="115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Result?</a:t>
            </a:r>
            <a:endParaRPr sz="1600">
              <a:solidFill>
                <a:srgbClr val="FFFFFF"/>
              </a:solidFill>
              <a:latin typeface="Maven Pro"/>
              <a:ea typeface="Maven Pro"/>
              <a:cs typeface="Maven Pro"/>
              <a:sym typeface="Maven Pro"/>
            </a:endParaRPr>
          </a:p>
        </p:txBody>
      </p:sp>
      <p:sp>
        <p:nvSpPr>
          <p:cNvPr id="1297" name="Google Shape;1297;p76"/>
          <p:cNvSpPr txBox="1"/>
          <p:nvPr/>
        </p:nvSpPr>
        <p:spPr>
          <a:xfrm>
            <a:off x="807503" y="1252450"/>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Phase 1 - Grow the Tree (rpart)</a:t>
            </a:r>
            <a:endParaRPr sz="1800">
              <a:solidFill>
                <a:srgbClr val="FFFFFF"/>
              </a:solidFill>
              <a:latin typeface="Maven Pro Regular"/>
              <a:ea typeface="Maven Pro Regular"/>
              <a:cs typeface="Maven Pro Regular"/>
              <a:sym typeface="Maven Pro Regular"/>
            </a:endParaRPr>
          </a:p>
        </p:txBody>
      </p:sp>
      <p:pic>
        <p:nvPicPr>
          <p:cNvPr id="1298" name="Google Shape;1298;p76"/>
          <p:cNvPicPr preferRelativeResize="0"/>
          <p:nvPr/>
        </p:nvPicPr>
        <p:blipFill>
          <a:blip r:embed="rId3">
            <a:alphaModFix/>
          </a:blip>
          <a:stretch>
            <a:fillRect/>
          </a:stretch>
        </p:blipFill>
        <p:spPr>
          <a:xfrm>
            <a:off x="683800" y="3546125"/>
            <a:ext cx="8099765" cy="662000"/>
          </a:xfrm>
          <a:prstGeom prst="rect">
            <a:avLst/>
          </a:prstGeom>
          <a:noFill/>
          <a:ln>
            <a:noFill/>
          </a:ln>
        </p:spPr>
      </p:pic>
      <p:sp>
        <p:nvSpPr>
          <p:cNvPr id="1299" name="Google Shape;1299;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1300" name="Google Shape;1300;p76"/>
          <p:cNvSpPr txBox="1"/>
          <p:nvPr/>
        </p:nvSpPr>
        <p:spPr>
          <a:xfrm>
            <a:off x="5404500" y="3814775"/>
            <a:ext cx="1281900" cy="20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301" name="Google Shape;1301;p76"/>
          <p:cNvSpPr txBox="1"/>
          <p:nvPr/>
        </p:nvSpPr>
        <p:spPr>
          <a:xfrm>
            <a:off x="7648575" y="3814775"/>
            <a:ext cx="755700" cy="20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302" name="Google Shape;1302;p76"/>
          <p:cNvSpPr txBox="1"/>
          <p:nvPr/>
        </p:nvSpPr>
        <p:spPr>
          <a:xfrm>
            <a:off x="4971125" y="4018475"/>
            <a:ext cx="2113200" cy="20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303" name="Google Shape;1303;p76"/>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
        <p:nvSpPr>
          <p:cNvPr id="1304" name="Google Shape;1304;p76"/>
          <p:cNvSpPr txBox="1">
            <a:spLocks noGrp="1"/>
          </p:cNvSpPr>
          <p:nvPr>
            <p:ph type="ctrTitle"/>
          </p:nvPr>
        </p:nvSpPr>
        <p:spPr>
          <a:xfrm>
            <a:off x="618825" y="411675"/>
            <a:ext cx="6132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(SACRIFICE) - CART</a:t>
            </a:r>
            <a:endParaRPr>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77"/>
          <p:cNvSpPr txBox="1"/>
          <p:nvPr/>
        </p:nvSpPr>
        <p:spPr>
          <a:xfrm>
            <a:off x="2854078" y="1047975"/>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Phase 1 - Overfitted tree</a:t>
            </a:r>
            <a:endParaRPr sz="1800">
              <a:solidFill>
                <a:srgbClr val="FFFFFF"/>
              </a:solidFill>
              <a:latin typeface="Maven Pro Regular"/>
              <a:ea typeface="Maven Pro Regular"/>
              <a:cs typeface="Maven Pro Regular"/>
              <a:sym typeface="Maven Pro Regular"/>
            </a:endParaRPr>
          </a:p>
        </p:txBody>
      </p:sp>
      <p:pic>
        <p:nvPicPr>
          <p:cNvPr id="1310" name="Google Shape;1310;p77"/>
          <p:cNvPicPr preferRelativeResize="0"/>
          <p:nvPr/>
        </p:nvPicPr>
        <p:blipFill>
          <a:blip r:embed="rId3">
            <a:alphaModFix/>
          </a:blip>
          <a:stretch>
            <a:fillRect/>
          </a:stretch>
        </p:blipFill>
        <p:spPr>
          <a:xfrm>
            <a:off x="2329438" y="1608975"/>
            <a:ext cx="4031668" cy="3251700"/>
          </a:xfrm>
          <a:prstGeom prst="rect">
            <a:avLst/>
          </a:prstGeom>
          <a:noFill/>
          <a:ln>
            <a:noFill/>
          </a:ln>
        </p:spPr>
      </p:pic>
      <p:sp>
        <p:nvSpPr>
          <p:cNvPr id="1311" name="Google Shape;1311;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1312" name="Google Shape;1312;p77"/>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
        <p:nvSpPr>
          <p:cNvPr id="1313" name="Google Shape;1313;p77"/>
          <p:cNvSpPr txBox="1">
            <a:spLocks noGrp="1"/>
          </p:cNvSpPr>
          <p:nvPr>
            <p:ph type="ctrTitle"/>
          </p:nvPr>
        </p:nvSpPr>
        <p:spPr>
          <a:xfrm>
            <a:off x="618825" y="411675"/>
            <a:ext cx="6132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(SACRIFICE) - CART</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78"/>
          <p:cNvSpPr txBox="1"/>
          <p:nvPr/>
        </p:nvSpPr>
        <p:spPr>
          <a:xfrm>
            <a:off x="807503" y="1252450"/>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Phase 2 - Identify Optimal Tree (plotcp)</a:t>
            </a:r>
            <a:endParaRPr sz="1800">
              <a:solidFill>
                <a:srgbClr val="FFFFFF"/>
              </a:solidFill>
              <a:latin typeface="Maven Pro Regular"/>
              <a:ea typeface="Maven Pro Regular"/>
              <a:cs typeface="Maven Pro Regular"/>
              <a:sym typeface="Maven Pro Regular"/>
            </a:endParaRPr>
          </a:p>
        </p:txBody>
      </p:sp>
      <p:sp>
        <p:nvSpPr>
          <p:cNvPr id="1319" name="Google Shape;1319;p78"/>
          <p:cNvSpPr txBox="1"/>
          <p:nvPr/>
        </p:nvSpPr>
        <p:spPr>
          <a:xfrm>
            <a:off x="683800" y="1609675"/>
            <a:ext cx="39669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Identify optimal tree </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Simplest tree with the highest CV error right within the CV error cap </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Unclear to identify based on observation</a:t>
            </a:r>
            <a:endParaRPr sz="1600">
              <a:solidFill>
                <a:srgbClr val="FFFFFF"/>
              </a:solidFill>
              <a:latin typeface="Maven Pro"/>
              <a:ea typeface="Maven Pro"/>
              <a:cs typeface="Maven Pro"/>
              <a:sym typeface="Maven Pro"/>
            </a:endParaRPr>
          </a:p>
        </p:txBody>
      </p:sp>
      <p:pic>
        <p:nvPicPr>
          <p:cNvPr id="1320" name="Google Shape;1320;p78"/>
          <p:cNvPicPr preferRelativeResize="0"/>
          <p:nvPr/>
        </p:nvPicPr>
        <p:blipFill>
          <a:blip r:embed="rId3">
            <a:alphaModFix/>
          </a:blip>
          <a:stretch>
            <a:fillRect/>
          </a:stretch>
        </p:blipFill>
        <p:spPr>
          <a:xfrm>
            <a:off x="4650688" y="1633450"/>
            <a:ext cx="3905250" cy="3019425"/>
          </a:xfrm>
          <a:prstGeom prst="rect">
            <a:avLst/>
          </a:prstGeom>
          <a:noFill/>
          <a:ln>
            <a:noFill/>
          </a:ln>
        </p:spPr>
      </p:pic>
      <p:sp>
        <p:nvSpPr>
          <p:cNvPr id="1321" name="Google Shape;1321;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322" name="Google Shape;1322;p78"/>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
        <p:nvSpPr>
          <p:cNvPr id="1323" name="Google Shape;1323;p78"/>
          <p:cNvSpPr txBox="1">
            <a:spLocks noGrp="1"/>
          </p:cNvSpPr>
          <p:nvPr>
            <p:ph type="ctrTitle"/>
          </p:nvPr>
        </p:nvSpPr>
        <p:spPr>
          <a:xfrm>
            <a:off x="618825" y="411675"/>
            <a:ext cx="6132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(SACRIFICE) - CART</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79"/>
          <p:cNvSpPr txBox="1"/>
          <p:nvPr/>
        </p:nvSpPr>
        <p:spPr>
          <a:xfrm>
            <a:off x="807499" y="1252450"/>
            <a:ext cx="72828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Phase 2 - Automate the Search for Optimal Tree (while loop)</a:t>
            </a:r>
            <a:endParaRPr sz="1800">
              <a:solidFill>
                <a:srgbClr val="FFFFFF"/>
              </a:solidFill>
              <a:latin typeface="Maven Pro Regular"/>
              <a:ea typeface="Maven Pro Regular"/>
              <a:cs typeface="Maven Pro Regular"/>
              <a:sym typeface="Maven Pro Regular"/>
            </a:endParaRPr>
          </a:p>
        </p:txBody>
      </p:sp>
      <p:sp>
        <p:nvSpPr>
          <p:cNvPr id="1329" name="Google Shape;1329;p79"/>
          <p:cNvSpPr txBox="1"/>
          <p:nvPr/>
        </p:nvSpPr>
        <p:spPr>
          <a:xfrm>
            <a:off x="683800" y="1609675"/>
            <a:ext cx="78729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Compute CV error cap = min CV error + 1 SE</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Find the optimal CP using while loop</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Compute geometric mean of optimal CP and (CP-1) values</a:t>
            </a:r>
            <a:endParaRPr sz="1600">
              <a:solidFill>
                <a:srgbClr val="FFFFFF"/>
              </a:solidFill>
              <a:latin typeface="Maven Pro"/>
              <a:ea typeface="Maven Pro"/>
              <a:cs typeface="Maven Pro"/>
              <a:sym typeface="Maven Pro"/>
            </a:endParaRPr>
          </a:p>
        </p:txBody>
      </p:sp>
      <p:pic>
        <p:nvPicPr>
          <p:cNvPr id="1330" name="Google Shape;1330;p79"/>
          <p:cNvPicPr preferRelativeResize="0"/>
          <p:nvPr/>
        </p:nvPicPr>
        <p:blipFill>
          <a:blip r:embed="rId3">
            <a:alphaModFix/>
          </a:blip>
          <a:stretch>
            <a:fillRect/>
          </a:stretch>
        </p:blipFill>
        <p:spPr>
          <a:xfrm>
            <a:off x="420138" y="2936075"/>
            <a:ext cx="8400222" cy="1669275"/>
          </a:xfrm>
          <a:prstGeom prst="rect">
            <a:avLst/>
          </a:prstGeom>
          <a:noFill/>
          <a:ln>
            <a:noFill/>
          </a:ln>
        </p:spPr>
      </p:pic>
      <p:sp>
        <p:nvSpPr>
          <p:cNvPr id="1331" name="Google Shape;1331;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1332" name="Google Shape;1332;p79"/>
          <p:cNvSpPr txBox="1"/>
          <p:nvPr/>
        </p:nvSpPr>
        <p:spPr>
          <a:xfrm>
            <a:off x="807500" y="4094613"/>
            <a:ext cx="375000" cy="150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333" name="Google Shape;1333;p79"/>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
        <p:nvSpPr>
          <p:cNvPr id="1334" name="Google Shape;1334;p79"/>
          <p:cNvSpPr txBox="1">
            <a:spLocks noGrp="1"/>
          </p:cNvSpPr>
          <p:nvPr>
            <p:ph type="ctrTitle"/>
          </p:nvPr>
        </p:nvSpPr>
        <p:spPr>
          <a:xfrm>
            <a:off x="618825" y="411675"/>
            <a:ext cx="6132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(SACRIFICE) - CART</a:t>
            </a: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80"/>
          <p:cNvSpPr txBox="1"/>
          <p:nvPr/>
        </p:nvSpPr>
        <p:spPr>
          <a:xfrm>
            <a:off x="807503" y="1252450"/>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Phase 2 - Prune the Tree (prune)</a:t>
            </a:r>
            <a:endParaRPr sz="1800">
              <a:solidFill>
                <a:srgbClr val="FFFFFF"/>
              </a:solidFill>
              <a:latin typeface="Maven Pro Regular"/>
              <a:ea typeface="Maven Pro Regular"/>
              <a:cs typeface="Maven Pro Regular"/>
              <a:sym typeface="Maven Pro Regular"/>
            </a:endParaRPr>
          </a:p>
        </p:txBody>
      </p:sp>
      <p:sp>
        <p:nvSpPr>
          <p:cNvPr id="1340" name="Google Shape;1340;p80"/>
          <p:cNvSpPr txBox="1"/>
          <p:nvPr/>
        </p:nvSpPr>
        <p:spPr>
          <a:xfrm>
            <a:off x="683800" y="1609675"/>
            <a:ext cx="37095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Only 1 CV error that is right below the CV error cap</a:t>
            </a:r>
            <a:endParaRPr sz="1600">
              <a:solidFill>
                <a:srgbClr val="FFFFFF"/>
              </a:solidFill>
              <a:latin typeface="Maven Pro"/>
              <a:ea typeface="Maven Pro"/>
              <a:cs typeface="Maven Pro"/>
              <a:sym typeface="Maven Pro"/>
            </a:endParaRPr>
          </a:p>
        </p:txBody>
      </p:sp>
      <p:pic>
        <p:nvPicPr>
          <p:cNvPr id="1341" name="Google Shape;1341;p80"/>
          <p:cNvPicPr preferRelativeResize="0"/>
          <p:nvPr/>
        </p:nvPicPr>
        <p:blipFill>
          <a:blip r:embed="rId3">
            <a:alphaModFix/>
          </a:blip>
          <a:stretch>
            <a:fillRect/>
          </a:stretch>
        </p:blipFill>
        <p:spPr>
          <a:xfrm>
            <a:off x="808738" y="2324800"/>
            <a:ext cx="3459628" cy="2698825"/>
          </a:xfrm>
          <a:prstGeom prst="rect">
            <a:avLst/>
          </a:prstGeom>
          <a:noFill/>
          <a:ln>
            <a:noFill/>
          </a:ln>
        </p:spPr>
      </p:pic>
      <p:sp>
        <p:nvSpPr>
          <p:cNvPr id="1342" name="Google Shape;1342;p80"/>
          <p:cNvSpPr txBox="1"/>
          <p:nvPr/>
        </p:nvSpPr>
        <p:spPr>
          <a:xfrm>
            <a:off x="4776875" y="1609675"/>
            <a:ext cx="3709500" cy="715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Root node error = 0.6886</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Remaining splits = 824</a:t>
            </a:r>
            <a:endParaRPr sz="1600">
              <a:solidFill>
                <a:srgbClr val="FFFFFF"/>
              </a:solidFill>
              <a:latin typeface="Maven Pro"/>
              <a:ea typeface="Maven Pro"/>
              <a:cs typeface="Maven Pro"/>
              <a:sym typeface="Maven Pro"/>
            </a:endParaRPr>
          </a:p>
        </p:txBody>
      </p:sp>
      <p:pic>
        <p:nvPicPr>
          <p:cNvPr id="1343" name="Google Shape;1343;p80"/>
          <p:cNvPicPr preferRelativeResize="0"/>
          <p:nvPr/>
        </p:nvPicPr>
        <p:blipFill>
          <a:blip r:embed="rId4">
            <a:alphaModFix/>
          </a:blip>
          <a:stretch>
            <a:fillRect/>
          </a:stretch>
        </p:blipFill>
        <p:spPr>
          <a:xfrm>
            <a:off x="4439300" y="2530440"/>
            <a:ext cx="4384650" cy="1982723"/>
          </a:xfrm>
          <a:prstGeom prst="rect">
            <a:avLst/>
          </a:prstGeom>
          <a:noFill/>
          <a:ln>
            <a:noFill/>
          </a:ln>
        </p:spPr>
      </p:pic>
      <p:sp>
        <p:nvSpPr>
          <p:cNvPr id="1344" name="Google Shape;1344;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1345" name="Google Shape;1345;p80"/>
          <p:cNvSpPr txBox="1"/>
          <p:nvPr/>
        </p:nvSpPr>
        <p:spPr>
          <a:xfrm>
            <a:off x="7086850" y="2530450"/>
            <a:ext cx="596100" cy="150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346" name="Google Shape;1346;p80"/>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
        <p:nvSpPr>
          <p:cNvPr id="1347" name="Google Shape;1347;p80"/>
          <p:cNvSpPr txBox="1">
            <a:spLocks noGrp="1"/>
          </p:cNvSpPr>
          <p:nvPr>
            <p:ph type="ctrTitle"/>
          </p:nvPr>
        </p:nvSpPr>
        <p:spPr>
          <a:xfrm>
            <a:off x="618825" y="411675"/>
            <a:ext cx="6132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(SACRIFICE) - CART</a:t>
            </a:r>
            <a:endParaRPr>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81"/>
          <p:cNvSpPr txBox="1"/>
          <p:nvPr/>
        </p:nvSpPr>
        <p:spPr>
          <a:xfrm>
            <a:off x="683803" y="1091750"/>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FFFFFF"/>
                </a:solidFill>
                <a:latin typeface="Maven Pro Regular"/>
                <a:ea typeface="Maven Pro Regular"/>
                <a:cs typeface="Maven Pro Regular"/>
                <a:sym typeface="Maven Pro Regular"/>
              </a:rPr>
              <a:t>Testing the CART Model</a:t>
            </a:r>
            <a:endParaRPr sz="1600">
              <a:solidFill>
                <a:srgbClr val="FFFFFF"/>
              </a:solidFill>
              <a:latin typeface="Maven Pro Regular"/>
              <a:ea typeface="Maven Pro Regular"/>
              <a:cs typeface="Maven Pro Regular"/>
              <a:sym typeface="Maven Pro Regular"/>
            </a:endParaRPr>
          </a:p>
        </p:txBody>
      </p:sp>
      <p:sp>
        <p:nvSpPr>
          <p:cNvPr id="1353" name="Google Shape;1353;p81"/>
          <p:cNvSpPr txBox="1"/>
          <p:nvPr/>
        </p:nvSpPr>
        <p:spPr>
          <a:xfrm>
            <a:off x="543650" y="1500350"/>
            <a:ext cx="28953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Data = sac_testset</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Overall accuracy = 91.4%</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MonthlyIncome1 is the most important variable</a:t>
            </a:r>
            <a:endParaRPr sz="1600">
              <a:solidFill>
                <a:srgbClr val="FFFFFF"/>
              </a:solidFill>
              <a:latin typeface="Maven Pro"/>
              <a:ea typeface="Maven Pro"/>
              <a:cs typeface="Maven Pro"/>
              <a:sym typeface="Maven Pro"/>
            </a:endParaRPr>
          </a:p>
        </p:txBody>
      </p:sp>
      <p:pic>
        <p:nvPicPr>
          <p:cNvPr id="1354" name="Google Shape;1354;p81"/>
          <p:cNvPicPr preferRelativeResize="0"/>
          <p:nvPr/>
        </p:nvPicPr>
        <p:blipFill>
          <a:blip r:embed="rId3">
            <a:alphaModFix/>
          </a:blip>
          <a:stretch>
            <a:fillRect/>
          </a:stretch>
        </p:blipFill>
        <p:spPr>
          <a:xfrm>
            <a:off x="3579100" y="1091738"/>
            <a:ext cx="5943600" cy="1638300"/>
          </a:xfrm>
          <a:prstGeom prst="rect">
            <a:avLst/>
          </a:prstGeom>
          <a:noFill/>
          <a:ln>
            <a:noFill/>
          </a:ln>
        </p:spPr>
      </p:pic>
      <p:pic>
        <p:nvPicPr>
          <p:cNvPr id="1355" name="Google Shape;1355;p81"/>
          <p:cNvPicPr preferRelativeResize="0"/>
          <p:nvPr/>
        </p:nvPicPr>
        <p:blipFill>
          <a:blip r:embed="rId4">
            <a:alphaModFix/>
          </a:blip>
          <a:stretch>
            <a:fillRect/>
          </a:stretch>
        </p:blipFill>
        <p:spPr>
          <a:xfrm>
            <a:off x="2288850" y="2730037"/>
            <a:ext cx="6528075" cy="1244821"/>
          </a:xfrm>
          <a:prstGeom prst="rect">
            <a:avLst/>
          </a:prstGeom>
          <a:noFill/>
          <a:ln>
            <a:noFill/>
          </a:ln>
        </p:spPr>
      </p:pic>
      <p:pic>
        <p:nvPicPr>
          <p:cNvPr id="1356" name="Google Shape;1356;p81"/>
          <p:cNvPicPr preferRelativeResize="0"/>
          <p:nvPr/>
        </p:nvPicPr>
        <p:blipFill>
          <a:blip r:embed="rId5">
            <a:alphaModFix/>
          </a:blip>
          <a:stretch>
            <a:fillRect/>
          </a:stretch>
        </p:blipFill>
        <p:spPr>
          <a:xfrm>
            <a:off x="683788" y="3985600"/>
            <a:ext cx="7970974" cy="766440"/>
          </a:xfrm>
          <a:prstGeom prst="rect">
            <a:avLst/>
          </a:prstGeom>
          <a:noFill/>
          <a:ln>
            <a:noFill/>
          </a:ln>
        </p:spPr>
      </p:pic>
      <p:sp>
        <p:nvSpPr>
          <p:cNvPr id="1357" name="Google Shape;1357;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1358" name="Google Shape;1358;p81"/>
          <p:cNvSpPr txBox="1"/>
          <p:nvPr/>
        </p:nvSpPr>
        <p:spPr>
          <a:xfrm>
            <a:off x="3790925" y="1941825"/>
            <a:ext cx="821400" cy="20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359" name="Google Shape;1359;p81"/>
          <p:cNvSpPr txBox="1"/>
          <p:nvPr/>
        </p:nvSpPr>
        <p:spPr>
          <a:xfrm>
            <a:off x="1037175" y="4108825"/>
            <a:ext cx="1128600" cy="150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360" name="Google Shape;1360;p81"/>
          <p:cNvSpPr txBox="1"/>
          <p:nvPr/>
        </p:nvSpPr>
        <p:spPr>
          <a:xfrm>
            <a:off x="6868725" y="1229850"/>
            <a:ext cx="864900" cy="20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361" name="Google Shape;1361;p81"/>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Lum Yao Zong, Edward</a:t>
            </a:r>
            <a:endParaRPr sz="1400"/>
          </a:p>
        </p:txBody>
      </p:sp>
      <p:sp>
        <p:nvSpPr>
          <p:cNvPr id="1362" name="Google Shape;1362;p81"/>
          <p:cNvSpPr txBox="1">
            <a:spLocks noGrp="1"/>
          </p:cNvSpPr>
          <p:nvPr>
            <p:ph type="ctrTitle"/>
          </p:nvPr>
        </p:nvSpPr>
        <p:spPr>
          <a:xfrm>
            <a:off x="618825" y="411675"/>
            <a:ext cx="6132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(SACRIFICE) - CART</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pSp>
        <p:nvGrpSpPr>
          <p:cNvPr id="622" name="Google Shape;622;p28"/>
          <p:cNvGrpSpPr/>
          <p:nvPr/>
        </p:nvGrpSpPr>
        <p:grpSpPr>
          <a:xfrm>
            <a:off x="2506566" y="989470"/>
            <a:ext cx="4130867" cy="3957962"/>
            <a:chOff x="2657744" y="2337745"/>
            <a:chExt cx="832987" cy="798137"/>
          </a:xfrm>
        </p:grpSpPr>
        <p:sp>
          <p:nvSpPr>
            <p:cNvPr id="623" name="Google Shape;623;p28"/>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8"/>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8"/>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28"/>
          <p:cNvSpPr txBox="1">
            <a:spLocks noGrp="1"/>
          </p:cNvSpPr>
          <p:nvPr>
            <p:ph type="ctrTitle"/>
          </p:nvPr>
        </p:nvSpPr>
        <p:spPr>
          <a:xfrm>
            <a:off x="3631341" y="87242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a:t>Fit</a:t>
            </a:r>
            <a:endParaRPr sz="2300"/>
          </a:p>
        </p:txBody>
      </p:sp>
      <p:sp>
        <p:nvSpPr>
          <p:cNvPr id="630" name="Google Shape;630;p28"/>
          <p:cNvSpPr txBox="1">
            <a:spLocks noGrp="1"/>
          </p:cNvSpPr>
          <p:nvPr>
            <p:ph type="ctrTitle" idx="2"/>
          </p:nvPr>
        </p:nvSpPr>
        <p:spPr>
          <a:xfrm>
            <a:off x="5118430" y="318774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a:t>Sacrifice</a:t>
            </a:r>
            <a:endParaRPr sz="2300"/>
          </a:p>
        </p:txBody>
      </p:sp>
      <p:sp>
        <p:nvSpPr>
          <p:cNvPr id="631" name="Google Shape;631;p28"/>
          <p:cNvSpPr txBox="1">
            <a:spLocks noGrp="1"/>
          </p:cNvSpPr>
          <p:nvPr>
            <p:ph type="ctrTitle" idx="4"/>
          </p:nvPr>
        </p:nvSpPr>
        <p:spPr>
          <a:xfrm>
            <a:off x="2042016" y="318775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a:t>Link</a:t>
            </a:r>
            <a:endParaRPr sz="2300"/>
          </a:p>
        </p:txBody>
      </p:sp>
      <p:sp>
        <p:nvSpPr>
          <p:cNvPr id="632" name="Google Shape;632;p2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Job Embeddedness Theory</a:t>
            </a:r>
            <a:endParaRPr/>
          </a:p>
        </p:txBody>
      </p:sp>
      <p:sp>
        <p:nvSpPr>
          <p:cNvPr id="633" name="Google Shape;633;p28"/>
          <p:cNvSpPr/>
          <p:nvPr/>
        </p:nvSpPr>
        <p:spPr>
          <a:xfrm>
            <a:off x="2982046" y="3832449"/>
            <a:ext cx="649300" cy="64469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28"/>
          <p:cNvGrpSpPr/>
          <p:nvPr/>
        </p:nvGrpSpPr>
        <p:grpSpPr>
          <a:xfrm>
            <a:off x="5509224" y="3841658"/>
            <a:ext cx="649300" cy="646509"/>
            <a:chOff x="3996113" y="4291176"/>
            <a:chExt cx="336512" cy="335048"/>
          </a:xfrm>
        </p:grpSpPr>
        <p:sp>
          <p:nvSpPr>
            <p:cNvPr id="635" name="Google Shape;635;p2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28"/>
          <p:cNvSpPr/>
          <p:nvPr/>
        </p:nvSpPr>
        <p:spPr>
          <a:xfrm>
            <a:off x="4247349" y="1450224"/>
            <a:ext cx="649301" cy="649274"/>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txBox="1">
            <a:spLocks noGrp="1"/>
          </p:cNvSpPr>
          <p:nvPr>
            <p:ph type="subTitle" idx="1"/>
          </p:nvPr>
        </p:nvSpPr>
        <p:spPr>
          <a:xfrm>
            <a:off x="287075" y="1325750"/>
            <a:ext cx="29496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Common values between White Rock and employee</a:t>
            </a:r>
            <a:endParaRPr sz="1600">
              <a:solidFill>
                <a:srgbClr val="FFFFFF"/>
              </a:solidFill>
            </a:endParaRPr>
          </a:p>
          <a:p>
            <a:pPr marL="457200" lvl="0" indent="-304800" algn="l" rtl="0">
              <a:spcBef>
                <a:spcPts val="0"/>
              </a:spcBef>
              <a:spcAft>
                <a:spcPts val="0"/>
              </a:spcAft>
              <a:buClr>
                <a:srgbClr val="FFFFFF"/>
              </a:buClr>
              <a:buSzPts val="1200"/>
              <a:buChar char="●"/>
            </a:pPr>
            <a:r>
              <a:rPr lang="en" sz="1600">
                <a:solidFill>
                  <a:srgbClr val="FFFFFF"/>
                </a:solidFill>
              </a:rPr>
              <a:t>YearsAtCompany</a:t>
            </a:r>
            <a:endParaRPr sz="1600">
              <a:solidFill>
                <a:srgbClr val="FFFFFF"/>
              </a:solidFill>
            </a:endParaRPr>
          </a:p>
          <a:p>
            <a:pPr marL="457200" lvl="0" indent="-304800" algn="l" rtl="0">
              <a:spcBef>
                <a:spcPts val="0"/>
              </a:spcBef>
              <a:spcAft>
                <a:spcPts val="0"/>
              </a:spcAft>
              <a:buClr>
                <a:srgbClr val="FFFFFF"/>
              </a:buClr>
              <a:buSzPts val="1200"/>
              <a:buChar char="●"/>
            </a:pPr>
            <a:r>
              <a:rPr lang="en" sz="1600">
                <a:solidFill>
                  <a:srgbClr val="FFFFFF"/>
                </a:solidFill>
              </a:rPr>
              <a:t>Linear Regression model</a:t>
            </a:r>
            <a:endParaRPr sz="1600">
              <a:solidFill>
                <a:srgbClr val="FFFFFF"/>
              </a:solidFill>
            </a:endParaRPr>
          </a:p>
          <a:p>
            <a:pPr marL="0" lvl="0" indent="0" algn="l" rtl="0">
              <a:spcBef>
                <a:spcPts val="0"/>
              </a:spcBef>
              <a:spcAft>
                <a:spcPts val="0"/>
              </a:spcAft>
              <a:buNone/>
            </a:pPr>
            <a:endParaRPr>
              <a:solidFill>
                <a:srgbClr val="FFFFFF"/>
              </a:solidFill>
            </a:endParaRPr>
          </a:p>
        </p:txBody>
      </p:sp>
      <p:sp>
        <p:nvSpPr>
          <p:cNvPr id="640" name="Google Shape;640;p28"/>
          <p:cNvSpPr txBox="1">
            <a:spLocks noGrp="1"/>
          </p:cNvSpPr>
          <p:nvPr>
            <p:ph type="subTitle" idx="3"/>
          </p:nvPr>
        </p:nvSpPr>
        <p:spPr>
          <a:xfrm>
            <a:off x="6793799" y="3134175"/>
            <a:ext cx="23037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What the employee stands to lose if he resigns</a:t>
            </a:r>
            <a:endParaRPr sz="1600">
              <a:solidFill>
                <a:srgbClr val="FFFFFF"/>
              </a:solidFill>
            </a:endParaRPr>
          </a:p>
          <a:p>
            <a:pPr marL="457200" lvl="0" indent="-304800" algn="l" rtl="0">
              <a:spcBef>
                <a:spcPts val="0"/>
              </a:spcBef>
              <a:spcAft>
                <a:spcPts val="0"/>
              </a:spcAft>
              <a:buClr>
                <a:srgbClr val="FFFFFF"/>
              </a:buClr>
              <a:buSzPts val="1200"/>
              <a:buChar char="●"/>
            </a:pPr>
            <a:r>
              <a:rPr lang="en" sz="1600">
                <a:solidFill>
                  <a:srgbClr val="FFFFFF"/>
                </a:solidFill>
              </a:rPr>
              <a:t>JobSatisfaction</a:t>
            </a:r>
            <a:endParaRPr sz="1600">
              <a:solidFill>
                <a:srgbClr val="FFFFFF"/>
              </a:solidFill>
            </a:endParaRPr>
          </a:p>
          <a:p>
            <a:pPr marL="457200" lvl="0" indent="-304800" algn="l" rtl="0">
              <a:spcBef>
                <a:spcPts val="0"/>
              </a:spcBef>
              <a:spcAft>
                <a:spcPts val="0"/>
              </a:spcAft>
              <a:buClr>
                <a:srgbClr val="FFFFFF"/>
              </a:buClr>
              <a:buSzPts val="1200"/>
              <a:buChar char="●"/>
            </a:pPr>
            <a:r>
              <a:rPr lang="en" sz="1600">
                <a:solidFill>
                  <a:srgbClr val="FFFFFF"/>
                </a:solidFill>
              </a:rPr>
              <a:t>CART model</a:t>
            </a:r>
            <a:endParaRPr sz="1600">
              <a:solidFill>
                <a:srgbClr val="FFFFFF"/>
              </a:solidFill>
            </a:endParaRPr>
          </a:p>
        </p:txBody>
      </p:sp>
      <p:sp>
        <p:nvSpPr>
          <p:cNvPr id="641" name="Google Shape;641;p28"/>
          <p:cNvSpPr txBox="1">
            <a:spLocks noGrp="1"/>
          </p:cNvSpPr>
          <p:nvPr>
            <p:ph type="subTitle" idx="5"/>
          </p:nvPr>
        </p:nvSpPr>
        <p:spPr>
          <a:xfrm>
            <a:off x="287076" y="3134175"/>
            <a:ext cx="23037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Integratedness between White Rock and employee</a:t>
            </a:r>
            <a:endParaRPr sz="1600">
              <a:solidFill>
                <a:srgbClr val="FFFFFF"/>
              </a:solidFill>
            </a:endParaRPr>
          </a:p>
          <a:p>
            <a:pPr marL="457200" lvl="0" indent="-304800" algn="l" rtl="0">
              <a:spcBef>
                <a:spcPts val="0"/>
              </a:spcBef>
              <a:spcAft>
                <a:spcPts val="0"/>
              </a:spcAft>
              <a:buClr>
                <a:srgbClr val="FFFFFF"/>
              </a:buClr>
              <a:buSzPts val="1200"/>
              <a:buChar char="●"/>
            </a:pPr>
            <a:r>
              <a:rPr lang="en" sz="1600">
                <a:solidFill>
                  <a:srgbClr val="FFFFFF"/>
                </a:solidFill>
              </a:rPr>
              <a:t>JobInvolvement</a:t>
            </a:r>
            <a:endParaRPr sz="1600">
              <a:solidFill>
                <a:srgbClr val="FFFFFF"/>
              </a:solidFill>
            </a:endParaRPr>
          </a:p>
          <a:p>
            <a:pPr marL="457200" lvl="0" indent="-304800" algn="l" rtl="0">
              <a:spcBef>
                <a:spcPts val="0"/>
              </a:spcBef>
              <a:spcAft>
                <a:spcPts val="0"/>
              </a:spcAft>
              <a:buClr>
                <a:srgbClr val="FFFFFF"/>
              </a:buClr>
              <a:buSzPts val="1200"/>
              <a:buChar char="●"/>
            </a:pPr>
            <a:r>
              <a:rPr lang="en" sz="1600">
                <a:solidFill>
                  <a:srgbClr val="FFFFFF"/>
                </a:solidFill>
              </a:rPr>
              <a:t>CART model </a:t>
            </a:r>
            <a:endParaRPr sz="1600">
              <a:solidFill>
                <a:srgbClr val="FFFFFF"/>
              </a:solidFill>
            </a:endParaRPr>
          </a:p>
        </p:txBody>
      </p:sp>
      <p:sp>
        <p:nvSpPr>
          <p:cNvPr id="642" name="Google Shape;642;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643" name="Google Shape;643;p28"/>
          <p:cNvSpPr txBox="1">
            <a:spLocks noGrp="1"/>
          </p:cNvSpPr>
          <p:nvPr>
            <p:ph type="subTitle" idx="1"/>
          </p:nvPr>
        </p:nvSpPr>
        <p:spPr>
          <a:xfrm>
            <a:off x="6793800" y="4680375"/>
            <a:ext cx="1993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Chan Shi Hui Amanda</a:t>
            </a:r>
            <a:endParaRPr sz="1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1368" name="Google Shape;1368;p82"/>
          <p:cNvSpPr txBox="1">
            <a:spLocks noGrp="1"/>
          </p:cNvSpPr>
          <p:nvPr>
            <p:ph type="ctrTitle" idx="4294967295"/>
          </p:nvPr>
        </p:nvSpPr>
        <p:spPr>
          <a:xfrm>
            <a:off x="2939975" y="1125100"/>
            <a:ext cx="326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EMPLOYEE ATTRITION</a:t>
            </a:r>
            <a:endParaRPr/>
          </a:p>
        </p:txBody>
      </p:sp>
      <p:pic>
        <p:nvPicPr>
          <p:cNvPr id="1369" name="Google Shape;1369;p82"/>
          <p:cNvPicPr preferRelativeResize="0"/>
          <p:nvPr/>
        </p:nvPicPr>
        <p:blipFill rotWithShape="1">
          <a:blip r:embed="rId3">
            <a:alphaModFix/>
          </a:blip>
          <a:srcRect b="1700"/>
          <a:stretch/>
        </p:blipFill>
        <p:spPr>
          <a:xfrm>
            <a:off x="2293950" y="1824825"/>
            <a:ext cx="4556050" cy="2591600"/>
          </a:xfrm>
          <a:prstGeom prst="rect">
            <a:avLst/>
          </a:prstGeom>
          <a:noFill/>
          <a:ln>
            <a:noFill/>
          </a:ln>
        </p:spPr>
      </p:pic>
      <p:sp>
        <p:nvSpPr>
          <p:cNvPr id="1370" name="Google Shape;1370;p82"/>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83"/>
          <p:cNvSpPr txBox="1">
            <a:spLocks noGrp="1"/>
          </p:cNvSpPr>
          <p:nvPr>
            <p:ph type="ctrTitle"/>
          </p:nvPr>
        </p:nvSpPr>
        <p:spPr>
          <a:xfrm>
            <a:off x="550325" y="390250"/>
            <a:ext cx="5082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EXPLORATION - ATTRITION</a:t>
            </a:r>
            <a:endParaRPr>
              <a:solidFill>
                <a:srgbClr val="FFFFFF"/>
              </a:solidFill>
            </a:endParaRPr>
          </a:p>
        </p:txBody>
      </p:sp>
      <p:sp>
        <p:nvSpPr>
          <p:cNvPr id="1376" name="Google Shape;1376;p83"/>
          <p:cNvSpPr txBox="1"/>
          <p:nvPr/>
        </p:nvSpPr>
        <p:spPr>
          <a:xfrm>
            <a:off x="550328" y="1231000"/>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Analysis of Attrition</a:t>
            </a:r>
            <a:endParaRPr sz="1800">
              <a:solidFill>
                <a:srgbClr val="FFFFFF"/>
              </a:solidFill>
              <a:latin typeface="Maven Pro Regular"/>
              <a:ea typeface="Maven Pro Regular"/>
              <a:cs typeface="Maven Pro Regular"/>
              <a:sym typeface="Maven Pro Regular"/>
            </a:endParaRPr>
          </a:p>
        </p:txBody>
      </p:sp>
      <p:sp>
        <p:nvSpPr>
          <p:cNvPr id="1377" name="Google Shape;1377;p83"/>
          <p:cNvSpPr txBox="1"/>
          <p:nvPr/>
        </p:nvSpPr>
        <p:spPr>
          <a:xfrm>
            <a:off x="426625" y="1588225"/>
            <a:ext cx="40764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Current employee - 84.3%</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Voluntary resignation - 15.7%</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Relatively close to the finance industry’s average of 16.7%</a:t>
            </a:r>
            <a:endParaRPr sz="1600">
              <a:solidFill>
                <a:srgbClr val="FFFFFF"/>
              </a:solidFill>
              <a:latin typeface="Maven Pro"/>
              <a:ea typeface="Maven Pro"/>
              <a:cs typeface="Maven Pro"/>
              <a:sym typeface="Maven Pro"/>
            </a:endParaRPr>
          </a:p>
        </p:txBody>
      </p:sp>
      <p:sp>
        <p:nvSpPr>
          <p:cNvPr id="1378" name="Google Shape;1378;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1379" name="Google Shape;1379;p83"/>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pic>
        <p:nvPicPr>
          <p:cNvPr id="1380" name="Google Shape;1380;p83"/>
          <p:cNvPicPr preferRelativeResize="0"/>
          <p:nvPr/>
        </p:nvPicPr>
        <p:blipFill>
          <a:blip r:embed="rId3">
            <a:alphaModFix/>
          </a:blip>
          <a:stretch>
            <a:fillRect/>
          </a:stretch>
        </p:blipFill>
        <p:spPr>
          <a:xfrm>
            <a:off x="4912050" y="1456225"/>
            <a:ext cx="3543343" cy="28054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84"/>
          <p:cNvSpPr txBox="1"/>
          <p:nvPr/>
        </p:nvSpPr>
        <p:spPr>
          <a:xfrm>
            <a:off x="550328" y="1231000"/>
            <a:ext cx="52575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Analysis of YearsAtCompany</a:t>
            </a:r>
            <a:endParaRPr sz="1800">
              <a:solidFill>
                <a:srgbClr val="FFFFFF"/>
              </a:solidFill>
              <a:latin typeface="Maven Pro Regular"/>
              <a:ea typeface="Maven Pro Regular"/>
              <a:cs typeface="Maven Pro Regular"/>
              <a:sym typeface="Maven Pro Regular"/>
            </a:endParaRPr>
          </a:p>
        </p:txBody>
      </p:sp>
      <p:sp>
        <p:nvSpPr>
          <p:cNvPr id="1386" name="Google Shape;1386;p84"/>
          <p:cNvSpPr txBox="1"/>
          <p:nvPr/>
        </p:nvSpPr>
        <p:spPr>
          <a:xfrm>
            <a:off x="426625" y="1588225"/>
            <a:ext cx="4076400" cy="325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Peak at 0 - 5 year range for those who chose to leave the company</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Possible job-hopping</a:t>
            </a:r>
            <a:endParaRPr sz="1600">
              <a:solidFill>
                <a:srgbClr val="FFFFFF"/>
              </a:solidFill>
              <a:latin typeface="Maven Pro"/>
              <a:ea typeface="Maven Pro"/>
              <a:cs typeface="Maven Pro"/>
              <a:sym typeface="Maven Pro"/>
            </a:endParaRPr>
          </a:p>
        </p:txBody>
      </p:sp>
      <p:sp>
        <p:nvSpPr>
          <p:cNvPr id="1387" name="Google Shape;1387;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pic>
        <p:nvPicPr>
          <p:cNvPr id="1388" name="Google Shape;1388;p84"/>
          <p:cNvPicPr preferRelativeResize="0"/>
          <p:nvPr/>
        </p:nvPicPr>
        <p:blipFill>
          <a:blip r:embed="rId3">
            <a:alphaModFix/>
          </a:blip>
          <a:stretch>
            <a:fillRect/>
          </a:stretch>
        </p:blipFill>
        <p:spPr>
          <a:xfrm>
            <a:off x="4385650" y="1133139"/>
            <a:ext cx="4171125" cy="3451625"/>
          </a:xfrm>
          <a:prstGeom prst="rect">
            <a:avLst/>
          </a:prstGeom>
          <a:noFill/>
          <a:ln>
            <a:noFill/>
          </a:ln>
        </p:spPr>
      </p:pic>
      <p:sp>
        <p:nvSpPr>
          <p:cNvPr id="1389" name="Google Shape;1389;p84"/>
          <p:cNvSpPr txBox="1">
            <a:spLocks noGrp="1"/>
          </p:cNvSpPr>
          <p:nvPr>
            <p:ph type="ctrTitle"/>
          </p:nvPr>
        </p:nvSpPr>
        <p:spPr>
          <a:xfrm>
            <a:off x="550325" y="390250"/>
            <a:ext cx="5082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EXPLORATION - ATTRITION</a:t>
            </a:r>
            <a:endParaRPr>
              <a:solidFill>
                <a:srgbClr val="FFFFFF"/>
              </a:solidFill>
            </a:endParaRPr>
          </a:p>
        </p:txBody>
      </p:sp>
      <p:sp>
        <p:nvSpPr>
          <p:cNvPr id="1390" name="Google Shape;1390;p84"/>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85"/>
          <p:cNvSpPr txBox="1"/>
          <p:nvPr/>
        </p:nvSpPr>
        <p:spPr>
          <a:xfrm>
            <a:off x="550325" y="1231000"/>
            <a:ext cx="4759800" cy="7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rgbClr val="FFFFFF"/>
                </a:solidFill>
                <a:latin typeface="Maven Pro Regular"/>
                <a:ea typeface="Maven Pro Regular"/>
                <a:cs typeface="Maven Pro Regular"/>
                <a:sym typeface="Maven Pro Regular"/>
              </a:rPr>
              <a:t>Analysis of Median of YearsAtCompany &amp; Job Satisfaction and Involvement</a:t>
            </a:r>
            <a:endParaRPr sz="1800">
              <a:solidFill>
                <a:srgbClr val="FFFFFF"/>
              </a:solidFill>
              <a:latin typeface="Maven Pro Regular"/>
              <a:ea typeface="Maven Pro Regular"/>
              <a:cs typeface="Maven Pro Regular"/>
              <a:sym typeface="Maven Pro Regular"/>
            </a:endParaRPr>
          </a:p>
        </p:txBody>
      </p:sp>
      <p:sp>
        <p:nvSpPr>
          <p:cNvPr id="1396" name="Google Shape;1396;p85"/>
          <p:cNvSpPr txBox="1"/>
          <p:nvPr/>
        </p:nvSpPr>
        <p:spPr>
          <a:xfrm>
            <a:off x="426625" y="1946500"/>
            <a:ext cx="4076400" cy="28935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Highest median years for low involvement with low satisfaction &amp; high satisfaction</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Shows that different employees stay for different reasons</a:t>
            </a:r>
            <a:endParaRPr sz="1600">
              <a:solidFill>
                <a:srgbClr val="FFFFFF"/>
              </a:solidFill>
              <a:latin typeface="Maven Pro"/>
              <a:ea typeface="Maven Pro"/>
              <a:cs typeface="Maven Pro"/>
              <a:sym typeface="Maven Pro"/>
            </a:endParaRPr>
          </a:p>
        </p:txBody>
      </p:sp>
      <p:sp>
        <p:nvSpPr>
          <p:cNvPr id="1397" name="Google Shape;1397;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pic>
        <p:nvPicPr>
          <p:cNvPr id="1398" name="Google Shape;1398;p85"/>
          <p:cNvPicPr preferRelativeResize="0"/>
          <p:nvPr/>
        </p:nvPicPr>
        <p:blipFill>
          <a:blip r:embed="rId3">
            <a:alphaModFix/>
          </a:blip>
          <a:stretch>
            <a:fillRect/>
          </a:stretch>
        </p:blipFill>
        <p:spPr>
          <a:xfrm>
            <a:off x="5188249" y="1066800"/>
            <a:ext cx="3510316" cy="3334800"/>
          </a:xfrm>
          <a:prstGeom prst="rect">
            <a:avLst/>
          </a:prstGeom>
          <a:noFill/>
          <a:ln>
            <a:noFill/>
          </a:ln>
        </p:spPr>
      </p:pic>
      <p:sp>
        <p:nvSpPr>
          <p:cNvPr id="1399" name="Google Shape;1399;p85"/>
          <p:cNvSpPr txBox="1">
            <a:spLocks noGrp="1"/>
          </p:cNvSpPr>
          <p:nvPr>
            <p:ph type="ctrTitle"/>
          </p:nvPr>
        </p:nvSpPr>
        <p:spPr>
          <a:xfrm>
            <a:off x="550325" y="390250"/>
            <a:ext cx="5082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EXPLORATION - ATTRITION</a:t>
            </a:r>
            <a:endParaRPr>
              <a:solidFill>
                <a:srgbClr val="FFFFFF"/>
              </a:solidFill>
            </a:endParaRPr>
          </a:p>
        </p:txBody>
      </p:sp>
      <p:sp>
        <p:nvSpPr>
          <p:cNvPr id="1400" name="Google Shape;1400;p85"/>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86"/>
          <p:cNvSpPr txBox="1">
            <a:spLocks noGrp="1"/>
          </p:cNvSpPr>
          <p:nvPr>
            <p:ph type="ctrTitle"/>
          </p:nvPr>
        </p:nvSpPr>
        <p:spPr>
          <a:xfrm>
            <a:off x="475200" y="411700"/>
            <a:ext cx="747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 ATTRITION</a:t>
            </a:r>
            <a:endParaRPr>
              <a:solidFill>
                <a:srgbClr val="FFFFFF"/>
              </a:solidFill>
            </a:endParaRPr>
          </a:p>
        </p:txBody>
      </p:sp>
      <p:sp>
        <p:nvSpPr>
          <p:cNvPr id="1406" name="Google Shape;1406;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1407" name="Google Shape;1407;p86"/>
          <p:cNvSpPr txBox="1"/>
          <p:nvPr/>
        </p:nvSpPr>
        <p:spPr>
          <a:xfrm>
            <a:off x="5125825" y="1049388"/>
            <a:ext cx="3595200" cy="680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rgbClr val="FFFFFF"/>
                </a:solidFill>
                <a:latin typeface="Maven Pro"/>
                <a:ea typeface="Maven Pro"/>
                <a:cs typeface="Maven Pro"/>
                <a:sym typeface="Maven Pro"/>
              </a:rPr>
              <a:t>Fitting the Logistic Regression</a:t>
            </a:r>
            <a:endParaRPr sz="2000" b="1">
              <a:solidFill>
                <a:srgbClr val="FFFFFF"/>
              </a:solidFill>
              <a:latin typeface="Maven Pro"/>
              <a:ea typeface="Maven Pro"/>
              <a:cs typeface="Maven Pro"/>
              <a:sym typeface="Maven Pro"/>
            </a:endParaRPr>
          </a:p>
        </p:txBody>
      </p:sp>
      <p:sp>
        <p:nvSpPr>
          <p:cNvPr id="1408" name="Google Shape;1408;p86"/>
          <p:cNvSpPr/>
          <p:nvPr/>
        </p:nvSpPr>
        <p:spPr>
          <a:xfrm>
            <a:off x="5374999" y="1790000"/>
            <a:ext cx="1005300" cy="979800"/>
          </a:xfrm>
          <a:prstGeom prst="rect">
            <a:avLst/>
          </a:pr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6"/>
          <p:cNvSpPr/>
          <p:nvPr/>
        </p:nvSpPr>
        <p:spPr>
          <a:xfrm>
            <a:off x="2798049" y="2992975"/>
            <a:ext cx="1005300" cy="97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86"/>
          <p:cNvGrpSpPr/>
          <p:nvPr/>
        </p:nvGrpSpPr>
        <p:grpSpPr>
          <a:xfrm>
            <a:off x="3026349" y="3193979"/>
            <a:ext cx="548716" cy="577804"/>
            <a:chOff x="852385" y="1510916"/>
            <a:chExt cx="353145" cy="351998"/>
          </a:xfrm>
        </p:grpSpPr>
        <p:sp>
          <p:nvSpPr>
            <p:cNvPr id="1411" name="Google Shape;1411;p86"/>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6"/>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6"/>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4" name="Google Shape;1414;p86"/>
          <p:cNvSpPr txBox="1"/>
          <p:nvPr/>
        </p:nvSpPr>
        <p:spPr>
          <a:xfrm>
            <a:off x="1446725" y="4089850"/>
            <a:ext cx="2539500" cy="776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rgbClr val="FFFFFF"/>
                </a:solidFill>
                <a:latin typeface="Maven Pro"/>
                <a:ea typeface="Maven Pro"/>
                <a:cs typeface="Maven Pro"/>
                <a:sym typeface="Maven Pro"/>
              </a:rPr>
              <a:t>Testing the Regression model</a:t>
            </a:r>
            <a:endParaRPr sz="2000" b="1">
              <a:solidFill>
                <a:srgbClr val="FFFFFF"/>
              </a:solidFill>
              <a:latin typeface="Maven Pro"/>
              <a:ea typeface="Maven Pro"/>
              <a:cs typeface="Maven Pro"/>
              <a:sym typeface="Maven Pro"/>
            </a:endParaRPr>
          </a:p>
        </p:txBody>
      </p:sp>
      <p:grpSp>
        <p:nvGrpSpPr>
          <p:cNvPr id="1415" name="Google Shape;1415;p86"/>
          <p:cNvGrpSpPr/>
          <p:nvPr/>
        </p:nvGrpSpPr>
        <p:grpSpPr>
          <a:xfrm>
            <a:off x="3202524" y="1424875"/>
            <a:ext cx="2738929" cy="2827287"/>
            <a:chOff x="4731529" y="1338229"/>
            <a:chExt cx="50892" cy="58591"/>
          </a:xfrm>
        </p:grpSpPr>
        <p:sp>
          <p:nvSpPr>
            <p:cNvPr id="1416" name="Google Shape;1416;p86"/>
            <p:cNvSpPr/>
            <p:nvPr/>
          </p:nvSpPr>
          <p:spPr>
            <a:xfrm>
              <a:off x="4731529" y="1338229"/>
              <a:ext cx="31489" cy="27639"/>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2857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6"/>
            <p:cNvSpPr/>
            <p:nvPr/>
          </p:nvSpPr>
          <p:spPr>
            <a:xfrm>
              <a:off x="4752342" y="1371762"/>
              <a:ext cx="30079" cy="25058"/>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2857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86"/>
          <p:cNvGrpSpPr/>
          <p:nvPr/>
        </p:nvGrpSpPr>
        <p:grpSpPr>
          <a:xfrm>
            <a:off x="5487797" y="1993952"/>
            <a:ext cx="779727" cy="571881"/>
            <a:chOff x="6083810" y="1547297"/>
            <a:chExt cx="382819" cy="310788"/>
          </a:xfrm>
        </p:grpSpPr>
        <p:sp>
          <p:nvSpPr>
            <p:cNvPr id="1419" name="Google Shape;1419;p86"/>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6"/>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6"/>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6"/>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6"/>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6"/>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6"/>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6"/>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6"/>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6"/>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6"/>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6"/>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6"/>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6"/>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6"/>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6"/>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6"/>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6"/>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86"/>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87"/>
          <p:cNvSpPr txBox="1"/>
          <p:nvPr/>
        </p:nvSpPr>
        <p:spPr>
          <a:xfrm>
            <a:off x="550325" y="1147563"/>
            <a:ext cx="30183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FFFFFF"/>
                </a:solidFill>
                <a:latin typeface="Maven Pro Regular"/>
                <a:ea typeface="Maven Pro Regular"/>
                <a:cs typeface="Maven Pro Regular"/>
                <a:sym typeface="Maven Pro Regular"/>
              </a:rPr>
              <a:t>Fitting the model...</a:t>
            </a:r>
            <a:endParaRPr sz="1600">
              <a:solidFill>
                <a:srgbClr val="FFFFFF"/>
              </a:solidFill>
              <a:latin typeface="Maven Pro Regular"/>
              <a:ea typeface="Maven Pro Regular"/>
              <a:cs typeface="Maven Pro Regular"/>
              <a:sym typeface="Maven Pro Regular"/>
            </a:endParaRPr>
          </a:p>
        </p:txBody>
      </p:sp>
      <p:sp>
        <p:nvSpPr>
          <p:cNvPr id="1443" name="Google Shape;1443;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1444" name="Google Shape;1444;p87"/>
          <p:cNvSpPr txBox="1"/>
          <p:nvPr/>
        </p:nvSpPr>
        <p:spPr>
          <a:xfrm>
            <a:off x="550325" y="1846388"/>
            <a:ext cx="14379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FFFFFF"/>
                </a:solidFill>
                <a:latin typeface="Maven Pro Regular"/>
                <a:ea typeface="Maven Pro Regular"/>
                <a:cs typeface="Maven Pro Regular"/>
                <a:sym typeface="Maven Pro Regular"/>
              </a:rPr>
              <a:t>Odds ratio (OR)</a:t>
            </a:r>
            <a:endParaRPr sz="1600">
              <a:solidFill>
                <a:srgbClr val="FFFFFF"/>
              </a:solidFill>
              <a:latin typeface="Maven Pro Regular"/>
              <a:ea typeface="Maven Pro Regular"/>
              <a:cs typeface="Maven Pro Regular"/>
              <a:sym typeface="Maven Pro Regular"/>
            </a:endParaRPr>
          </a:p>
        </p:txBody>
      </p:sp>
      <p:sp>
        <p:nvSpPr>
          <p:cNvPr id="1445" name="Google Shape;1445;p87"/>
          <p:cNvSpPr txBox="1"/>
          <p:nvPr/>
        </p:nvSpPr>
        <p:spPr>
          <a:xfrm>
            <a:off x="550325" y="2761900"/>
            <a:ext cx="30183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FFFFFF"/>
                </a:solidFill>
                <a:latin typeface="Maven Pro Regular"/>
                <a:ea typeface="Maven Pro Regular"/>
                <a:cs typeface="Maven Pro Regular"/>
                <a:sym typeface="Maven Pro Regular"/>
              </a:rPr>
              <a:t>OR Confidence Intervals</a:t>
            </a:r>
            <a:endParaRPr sz="1600">
              <a:solidFill>
                <a:srgbClr val="FFFFFF"/>
              </a:solidFill>
              <a:latin typeface="Maven Pro Regular"/>
              <a:ea typeface="Maven Pro Regular"/>
              <a:cs typeface="Maven Pro Regular"/>
              <a:sym typeface="Maven Pro Regular"/>
            </a:endParaRPr>
          </a:p>
        </p:txBody>
      </p:sp>
      <p:pic>
        <p:nvPicPr>
          <p:cNvPr id="1446" name="Google Shape;1446;p87"/>
          <p:cNvPicPr preferRelativeResize="0"/>
          <p:nvPr/>
        </p:nvPicPr>
        <p:blipFill>
          <a:blip r:embed="rId3">
            <a:alphaModFix/>
          </a:blip>
          <a:stretch>
            <a:fillRect/>
          </a:stretch>
        </p:blipFill>
        <p:spPr>
          <a:xfrm>
            <a:off x="3129550" y="1192513"/>
            <a:ext cx="4533900" cy="352425"/>
          </a:xfrm>
          <a:prstGeom prst="rect">
            <a:avLst/>
          </a:prstGeom>
          <a:noFill/>
          <a:ln>
            <a:noFill/>
          </a:ln>
        </p:spPr>
      </p:pic>
      <p:pic>
        <p:nvPicPr>
          <p:cNvPr id="1447" name="Google Shape;1447;p87"/>
          <p:cNvPicPr preferRelativeResize="0"/>
          <p:nvPr/>
        </p:nvPicPr>
        <p:blipFill>
          <a:blip r:embed="rId4">
            <a:alphaModFix/>
          </a:blip>
          <a:stretch>
            <a:fillRect/>
          </a:stretch>
        </p:blipFill>
        <p:spPr>
          <a:xfrm>
            <a:off x="1796025" y="1913013"/>
            <a:ext cx="7200960" cy="519300"/>
          </a:xfrm>
          <a:prstGeom prst="rect">
            <a:avLst/>
          </a:prstGeom>
          <a:noFill/>
          <a:ln>
            <a:noFill/>
          </a:ln>
        </p:spPr>
      </p:pic>
      <p:pic>
        <p:nvPicPr>
          <p:cNvPr id="1448" name="Google Shape;1448;p87"/>
          <p:cNvPicPr preferRelativeResize="0"/>
          <p:nvPr/>
        </p:nvPicPr>
        <p:blipFill>
          <a:blip r:embed="rId5">
            <a:alphaModFix/>
          </a:blip>
          <a:stretch>
            <a:fillRect/>
          </a:stretch>
        </p:blipFill>
        <p:spPr>
          <a:xfrm>
            <a:off x="3694288" y="2761900"/>
            <a:ext cx="3441325" cy="1624000"/>
          </a:xfrm>
          <a:prstGeom prst="rect">
            <a:avLst/>
          </a:prstGeom>
          <a:noFill/>
          <a:ln>
            <a:noFill/>
          </a:ln>
        </p:spPr>
      </p:pic>
      <p:sp>
        <p:nvSpPr>
          <p:cNvPr id="1449" name="Google Shape;1449;p87"/>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sp>
        <p:nvSpPr>
          <p:cNvPr id="1450" name="Google Shape;1450;p87"/>
          <p:cNvSpPr txBox="1">
            <a:spLocks noGrp="1"/>
          </p:cNvSpPr>
          <p:nvPr>
            <p:ph type="ctrTitle"/>
          </p:nvPr>
        </p:nvSpPr>
        <p:spPr>
          <a:xfrm>
            <a:off x="475200" y="411700"/>
            <a:ext cx="747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 ATTRITION.log1</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88"/>
          <p:cNvSpPr txBox="1"/>
          <p:nvPr/>
        </p:nvSpPr>
        <p:spPr>
          <a:xfrm>
            <a:off x="550325" y="1147563"/>
            <a:ext cx="30183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FFFFFF"/>
                </a:solidFill>
                <a:latin typeface="Maven Pro Regular"/>
                <a:ea typeface="Maven Pro Regular"/>
                <a:cs typeface="Maven Pro Regular"/>
                <a:sym typeface="Maven Pro Regular"/>
              </a:rPr>
              <a:t>P-value</a:t>
            </a:r>
            <a:endParaRPr sz="1600">
              <a:solidFill>
                <a:srgbClr val="FFFFFF"/>
              </a:solidFill>
              <a:latin typeface="Maven Pro Regular"/>
              <a:ea typeface="Maven Pro Regular"/>
              <a:cs typeface="Maven Pro Regular"/>
              <a:sym typeface="Maven Pro Regular"/>
            </a:endParaRPr>
          </a:p>
        </p:txBody>
      </p:sp>
      <p:sp>
        <p:nvSpPr>
          <p:cNvPr id="1456" name="Google Shape;1456;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1457" name="Google Shape;1457;p88"/>
          <p:cNvSpPr txBox="1"/>
          <p:nvPr/>
        </p:nvSpPr>
        <p:spPr>
          <a:xfrm>
            <a:off x="550325" y="2003125"/>
            <a:ext cx="21027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FFFFFF"/>
                </a:solidFill>
                <a:latin typeface="Maven Pro Regular"/>
                <a:ea typeface="Maven Pro Regular"/>
                <a:cs typeface="Maven Pro Regular"/>
                <a:sym typeface="Maven Pro Regular"/>
              </a:rPr>
              <a:t>Prediction results</a:t>
            </a:r>
            <a:endParaRPr sz="1600">
              <a:solidFill>
                <a:srgbClr val="FFFFFF"/>
              </a:solidFill>
              <a:latin typeface="Maven Pro Regular"/>
              <a:ea typeface="Maven Pro Regular"/>
              <a:cs typeface="Maven Pro Regular"/>
              <a:sym typeface="Maven Pro Regular"/>
            </a:endParaRPr>
          </a:p>
        </p:txBody>
      </p:sp>
      <p:pic>
        <p:nvPicPr>
          <p:cNvPr id="1458" name="Google Shape;1458;p88"/>
          <p:cNvPicPr preferRelativeResize="0"/>
          <p:nvPr/>
        </p:nvPicPr>
        <p:blipFill>
          <a:blip r:embed="rId3">
            <a:alphaModFix/>
          </a:blip>
          <a:stretch>
            <a:fillRect/>
          </a:stretch>
        </p:blipFill>
        <p:spPr>
          <a:xfrm>
            <a:off x="2190050" y="1178625"/>
            <a:ext cx="5943600" cy="457200"/>
          </a:xfrm>
          <a:prstGeom prst="rect">
            <a:avLst/>
          </a:prstGeom>
          <a:noFill/>
          <a:ln>
            <a:noFill/>
          </a:ln>
        </p:spPr>
      </p:pic>
      <p:pic>
        <p:nvPicPr>
          <p:cNvPr id="1459" name="Google Shape;1459;p88"/>
          <p:cNvPicPr preferRelativeResize="0"/>
          <p:nvPr/>
        </p:nvPicPr>
        <p:blipFill>
          <a:blip r:embed="rId4">
            <a:alphaModFix/>
          </a:blip>
          <a:stretch>
            <a:fillRect/>
          </a:stretch>
        </p:blipFill>
        <p:spPr>
          <a:xfrm>
            <a:off x="2670300" y="1914050"/>
            <a:ext cx="5463351" cy="697450"/>
          </a:xfrm>
          <a:prstGeom prst="rect">
            <a:avLst/>
          </a:prstGeom>
          <a:noFill/>
          <a:ln>
            <a:noFill/>
          </a:ln>
        </p:spPr>
      </p:pic>
      <p:sp>
        <p:nvSpPr>
          <p:cNvPr id="1460" name="Google Shape;1460;p88"/>
          <p:cNvSpPr txBox="1"/>
          <p:nvPr/>
        </p:nvSpPr>
        <p:spPr>
          <a:xfrm>
            <a:off x="426625" y="3057100"/>
            <a:ext cx="7707000" cy="17829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Overall Accuracy 84%?</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Imbalanced prediction → Try to balance!</a:t>
            </a:r>
            <a:endParaRPr sz="1600">
              <a:solidFill>
                <a:srgbClr val="FFFFFF"/>
              </a:solidFill>
              <a:latin typeface="Maven Pro"/>
              <a:ea typeface="Maven Pro"/>
              <a:cs typeface="Maven Pro"/>
              <a:sym typeface="Maven Pro"/>
            </a:endParaRPr>
          </a:p>
        </p:txBody>
      </p:sp>
      <p:sp>
        <p:nvSpPr>
          <p:cNvPr id="1461" name="Google Shape;1461;p88"/>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sp>
        <p:nvSpPr>
          <p:cNvPr id="1462" name="Google Shape;1462;p88"/>
          <p:cNvSpPr txBox="1">
            <a:spLocks noGrp="1"/>
          </p:cNvSpPr>
          <p:nvPr>
            <p:ph type="ctrTitle"/>
          </p:nvPr>
        </p:nvSpPr>
        <p:spPr>
          <a:xfrm>
            <a:off x="475200" y="411700"/>
            <a:ext cx="747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 ATTRITION.log1</a:t>
            </a:r>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89"/>
          <p:cNvSpPr txBox="1"/>
          <p:nvPr/>
        </p:nvSpPr>
        <p:spPr>
          <a:xfrm>
            <a:off x="550325" y="1147575"/>
            <a:ext cx="18783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FFFFFF"/>
                </a:solidFill>
                <a:latin typeface="Maven Pro Regular"/>
                <a:ea typeface="Maven Pro Regular"/>
                <a:cs typeface="Maven Pro Regular"/>
                <a:sym typeface="Maven Pro Regular"/>
              </a:rPr>
              <a:t>Fitting the model...</a:t>
            </a:r>
            <a:endParaRPr sz="1600">
              <a:solidFill>
                <a:srgbClr val="FFFFFF"/>
              </a:solidFill>
              <a:latin typeface="Maven Pro Regular"/>
              <a:ea typeface="Maven Pro Regular"/>
              <a:cs typeface="Maven Pro Regular"/>
              <a:sym typeface="Maven Pro Regular"/>
            </a:endParaRPr>
          </a:p>
        </p:txBody>
      </p:sp>
      <p:sp>
        <p:nvSpPr>
          <p:cNvPr id="1468" name="Google Shape;1468;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1469" name="Google Shape;1469;p89"/>
          <p:cNvSpPr txBox="1"/>
          <p:nvPr/>
        </p:nvSpPr>
        <p:spPr>
          <a:xfrm>
            <a:off x="550325" y="1936163"/>
            <a:ext cx="14379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FFFFFF"/>
                </a:solidFill>
                <a:latin typeface="Maven Pro Regular"/>
                <a:ea typeface="Maven Pro Regular"/>
                <a:cs typeface="Maven Pro Regular"/>
                <a:sym typeface="Maven Pro Regular"/>
              </a:rPr>
              <a:t>Odds ratio (OR)</a:t>
            </a:r>
            <a:endParaRPr sz="1600">
              <a:solidFill>
                <a:srgbClr val="FFFFFF"/>
              </a:solidFill>
              <a:latin typeface="Maven Pro Regular"/>
              <a:ea typeface="Maven Pro Regular"/>
              <a:cs typeface="Maven Pro Regular"/>
              <a:sym typeface="Maven Pro Regular"/>
            </a:endParaRPr>
          </a:p>
        </p:txBody>
      </p:sp>
      <p:sp>
        <p:nvSpPr>
          <p:cNvPr id="1470" name="Google Shape;1470;p89"/>
          <p:cNvSpPr txBox="1"/>
          <p:nvPr/>
        </p:nvSpPr>
        <p:spPr>
          <a:xfrm>
            <a:off x="550325" y="2851675"/>
            <a:ext cx="30183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FFFFFF"/>
                </a:solidFill>
                <a:latin typeface="Maven Pro Regular"/>
                <a:ea typeface="Maven Pro Regular"/>
                <a:cs typeface="Maven Pro Regular"/>
                <a:sym typeface="Maven Pro Regular"/>
              </a:rPr>
              <a:t>OR Confidence Intervals</a:t>
            </a:r>
            <a:endParaRPr sz="1600">
              <a:solidFill>
                <a:srgbClr val="FFFFFF"/>
              </a:solidFill>
              <a:latin typeface="Maven Pro Regular"/>
              <a:ea typeface="Maven Pro Regular"/>
              <a:cs typeface="Maven Pro Regular"/>
              <a:sym typeface="Maven Pro Regular"/>
            </a:endParaRPr>
          </a:p>
        </p:txBody>
      </p:sp>
      <p:pic>
        <p:nvPicPr>
          <p:cNvPr id="1471" name="Google Shape;1471;p89"/>
          <p:cNvPicPr preferRelativeResize="0"/>
          <p:nvPr/>
        </p:nvPicPr>
        <p:blipFill>
          <a:blip r:embed="rId3">
            <a:alphaModFix/>
          </a:blip>
          <a:stretch>
            <a:fillRect/>
          </a:stretch>
        </p:blipFill>
        <p:spPr>
          <a:xfrm>
            <a:off x="1988225" y="1427250"/>
            <a:ext cx="6880650" cy="165400"/>
          </a:xfrm>
          <a:prstGeom prst="rect">
            <a:avLst/>
          </a:prstGeom>
          <a:noFill/>
          <a:ln>
            <a:noFill/>
          </a:ln>
        </p:spPr>
      </p:pic>
      <p:pic>
        <p:nvPicPr>
          <p:cNvPr id="1472" name="Google Shape;1472;p89"/>
          <p:cNvPicPr preferRelativeResize="0"/>
          <p:nvPr/>
        </p:nvPicPr>
        <p:blipFill>
          <a:blip r:embed="rId4">
            <a:alphaModFix/>
          </a:blip>
          <a:stretch>
            <a:fillRect/>
          </a:stretch>
        </p:blipFill>
        <p:spPr>
          <a:xfrm>
            <a:off x="2456750" y="2051850"/>
            <a:ext cx="5943600" cy="457200"/>
          </a:xfrm>
          <a:prstGeom prst="rect">
            <a:avLst/>
          </a:prstGeom>
          <a:noFill/>
          <a:ln>
            <a:noFill/>
          </a:ln>
        </p:spPr>
      </p:pic>
      <p:pic>
        <p:nvPicPr>
          <p:cNvPr id="1473" name="Google Shape;1473;p89"/>
          <p:cNvPicPr preferRelativeResize="0"/>
          <p:nvPr/>
        </p:nvPicPr>
        <p:blipFill>
          <a:blip r:embed="rId5">
            <a:alphaModFix/>
          </a:blip>
          <a:stretch>
            <a:fillRect/>
          </a:stretch>
        </p:blipFill>
        <p:spPr>
          <a:xfrm>
            <a:off x="3782438" y="2851650"/>
            <a:ext cx="3292225" cy="1584225"/>
          </a:xfrm>
          <a:prstGeom prst="rect">
            <a:avLst/>
          </a:prstGeom>
          <a:noFill/>
          <a:ln>
            <a:noFill/>
          </a:ln>
        </p:spPr>
      </p:pic>
      <p:sp>
        <p:nvSpPr>
          <p:cNvPr id="1474" name="Google Shape;1474;p89"/>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sp>
        <p:nvSpPr>
          <p:cNvPr id="1475" name="Google Shape;1475;p89"/>
          <p:cNvSpPr txBox="1">
            <a:spLocks noGrp="1"/>
          </p:cNvSpPr>
          <p:nvPr>
            <p:ph type="ctrTitle"/>
          </p:nvPr>
        </p:nvSpPr>
        <p:spPr>
          <a:xfrm>
            <a:off x="475200" y="411700"/>
            <a:ext cx="747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 ATTRITION.log2</a:t>
            </a:r>
            <a:endParaRPr>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90"/>
          <p:cNvSpPr txBox="1"/>
          <p:nvPr/>
        </p:nvSpPr>
        <p:spPr>
          <a:xfrm>
            <a:off x="550325" y="1147563"/>
            <a:ext cx="30183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FFFFFF"/>
                </a:solidFill>
                <a:latin typeface="Maven Pro Regular"/>
                <a:ea typeface="Maven Pro Regular"/>
                <a:cs typeface="Maven Pro Regular"/>
                <a:sym typeface="Maven Pro Regular"/>
              </a:rPr>
              <a:t>P-value</a:t>
            </a:r>
            <a:endParaRPr sz="1600">
              <a:solidFill>
                <a:srgbClr val="FFFFFF"/>
              </a:solidFill>
              <a:latin typeface="Maven Pro Regular"/>
              <a:ea typeface="Maven Pro Regular"/>
              <a:cs typeface="Maven Pro Regular"/>
              <a:sym typeface="Maven Pro Regular"/>
            </a:endParaRPr>
          </a:p>
        </p:txBody>
      </p:sp>
      <p:sp>
        <p:nvSpPr>
          <p:cNvPr id="1481" name="Google Shape;1481;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1482" name="Google Shape;1482;p90"/>
          <p:cNvSpPr txBox="1"/>
          <p:nvPr/>
        </p:nvSpPr>
        <p:spPr>
          <a:xfrm>
            <a:off x="550325" y="2078500"/>
            <a:ext cx="21027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FFFFFF"/>
                </a:solidFill>
                <a:latin typeface="Maven Pro Regular"/>
                <a:ea typeface="Maven Pro Regular"/>
                <a:cs typeface="Maven Pro Regular"/>
                <a:sym typeface="Maven Pro Regular"/>
              </a:rPr>
              <a:t>Prediction results</a:t>
            </a:r>
            <a:endParaRPr sz="1600">
              <a:solidFill>
                <a:srgbClr val="FFFFFF"/>
              </a:solidFill>
              <a:latin typeface="Maven Pro Regular"/>
              <a:ea typeface="Maven Pro Regular"/>
              <a:cs typeface="Maven Pro Regular"/>
              <a:sym typeface="Maven Pro Regular"/>
            </a:endParaRPr>
          </a:p>
        </p:txBody>
      </p:sp>
      <p:sp>
        <p:nvSpPr>
          <p:cNvPr id="1483" name="Google Shape;1483;p90"/>
          <p:cNvSpPr txBox="1"/>
          <p:nvPr/>
        </p:nvSpPr>
        <p:spPr>
          <a:xfrm>
            <a:off x="426625" y="3009425"/>
            <a:ext cx="7707000" cy="1830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Overall Accuracy is lower - 51%</a:t>
            </a:r>
            <a:endParaRPr sz="1600">
              <a:solidFill>
                <a:srgbClr val="FFFFFF"/>
              </a:solidFill>
              <a:latin typeface="Maven Pro"/>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True positive rate is better - 18%</a:t>
            </a:r>
            <a:endParaRPr sz="1600">
              <a:solidFill>
                <a:srgbClr val="FFFFFF"/>
              </a:solidFill>
              <a:latin typeface="Maven Pro"/>
              <a:ea typeface="Maven Pro"/>
              <a:cs typeface="Maven Pro"/>
              <a:sym typeface="Maven Pro"/>
            </a:endParaRPr>
          </a:p>
        </p:txBody>
      </p:sp>
      <p:pic>
        <p:nvPicPr>
          <p:cNvPr id="1484" name="Google Shape;1484;p90"/>
          <p:cNvPicPr preferRelativeResize="0"/>
          <p:nvPr/>
        </p:nvPicPr>
        <p:blipFill>
          <a:blip r:embed="rId3">
            <a:alphaModFix/>
          </a:blip>
          <a:stretch>
            <a:fillRect/>
          </a:stretch>
        </p:blipFill>
        <p:spPr>
          <a:xfrm>
            <a:off x="2653025" y="1183375"/>
            <a:ext cx="5943600" cy="447675"/>
          </a:xfrm>
          <a:prstGeom prst="rect">
            <a:avLst/>
          </a:prstGeom>
          <a:noFill/>
          <a:ln>
            <a:noFill/>
          </a:ln>
        </p:spPr>
      </p:pic>
      <p:pic>
        <p:nvPicPr>
          <p:cNvPr id="1485" name="Google Shape;1485;p90"/>
          <p:cNvPicPr preferRelativeResize="0"/>
          <p:nvPr/>
        </p:nvPicPr>
        <p:blipFill>
          <a:blip r:embed="rId4">
            <a:alphaModFix/>
          </a:blip>
          <a:stretch>
            <a:fillRect/>
          </a:stretch>
        </p:blipFill>
        <p:spPr>
          <a:xfrm>
            <a:off x="2927192" y="1998554"/>
            <a:ext cx="5395275" cy="679200"/>
          </a:xfrm>
          <a:prstGeom prst="rect">
            <a:avLst/>
          </a:prstGeom>
          <a:noFill/>
          <a:ln>
            <a:noFill/>
          </a:ln>
        </p:spPr>
      </p:pic>
      <p:sp>
        <p:nvSpPr>
          <p:cNvPr id="1486" name="Google Shape;1486;p90"/>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sp>
        <p:nvSpPr>
          <p:cNvPr id="1487" name="Google Shape;1487;p90"/>
          <p:cNvSpPr txBox="1">
            <a:spLocks noGrp="1"/>
          </p:cNvSpPr>
          <p:nvPr>
            <p:ph type="ctrTitle"/>
          </p:nvPr>
        </p:nvSpPr>
        <p:spPr>
          <a:xfrm>
            <a:off x="475200" y="411700"/>
            <a:ext cx="747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DATA MODELLING - ATTRITION.log2</a:t>
            </a:r>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91"/>
          <p:cNvSpPr txBox="1">
            <a:spLocks noGrp="1"/>
          </p:cNvSpPr>
          <p:nvPr>
            <p:ph type="ctrTitle"/>
          </p:nvPr>
        </p:nvSpPr>
        <p:spPr>
          <a:xfrm>
            <a:off x="1730975" y="1868575"/>
            <a:ext cx="3505200" cy="16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300"/>
              <a:t>OUR CONCLUSION</a:t>
            </a:r>
            <a:endParaRPr sz="5300"/>
          </a:p>
        </p:txBody>
      </p:sp>
      <p:sp>
        <p:nvSpPr>
          <p:cNvPr id="1493" name="Google Shape;1493;p91"/>
          <p:cNvSpPr/>
          <p:nvPr/>
        </p:nvSpPr>
        <p:spPr>
          <a:xfrm>
            <a:off x="5782875" y="1868575"/>
            <a:ext cx="1085100" cy="108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1"/>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04</a:t>
            </a:r>
            <a:endParaRPr>
              <a:solidFill>
                <a:schemeClr val="dk2"/>
              </a:solidFill>
            </a:endParaRPr>
          </a:p>
        </p:txBody>
      </p:sp>
      <p:sp>
        <p:nvSpPr>
          <p:cNvPr id="1495" name="Google Shape;1495;p91"/>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1"/>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7" name="Google Shape;1497;p91"/>
          <p:cNvCxnSpPr>
            <a:stCxn id="1493"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1498" name="Google Shape;1498;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1499" name="Google Shape;1499;p91"/>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29"/>
          <p:cNvSpPr txBox="1">
            <a:spLocks noGrp="1"/>
          </p:cNvSpPr>
          <p:nvPr>
            <p:ph type="ctrTitle"/>
          </p:nvPr>
        </p:nvSpPr>
        <p:spPr>
          <a:xfrm>
            <a:off x="618825" y="7438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EMPLOYEE ATTRITION</a:t>
            </a:r>
            <a:endParaRPr/>
          </a:p>
          <a:p>
            <a:pPr marL="0" lvl="0" indent="0" algn="l" rtl="0">
              <a:spcBef>
                <a:spcPts val="0"/>
              </a:spcBef>
              <a:spcAft>
                <a:spcPts val="0"/>
              </a:spcAft>
              <a:buNone/>
            </a:pPr>
            <a:endParaRPr/>
          </a:p>
        </p:txBody>
      </p:sp>
      <p:sp>
        <p:nvSpPr>
          <p:cNvPr id="649" name="Google Shape;649;p29"/>
          <p:cNvSpPr txBox="1">
            <a:spLocks noGrp="1"/>
          </p:cNvSpPr>
          <p:nvPr>
            <p:ph type="body" idx="4294967295"/>
          </p:nvPr>
        </p:nvSpPr>
        <p:spPr>
          <a:xfrm>
            <a:off x="212700" y="1316400"/>
            <a:ext cx="4932000" cy="2510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D9D9D9"/>
              </a:buClr>
              <a:buSzPts val="1600"/>
              <a:buChar char="●"/>
            </a:pPr>
            <a:r>
              <a:rPr lang="en" sz="1600" dirty="0">
                <a:solidFill>
                  <a:srgbClr val="D9D9D9"/>
                </a:solidFill>
              </a:rPr>
              <a:t>C</a:t>
            </a:r>
            <a:r>
              <a:rPr lang="en" sz="1600" dirty="0">
                <a:solidFill>
                  <a:schemeClr val="bg1"/>
                </a:solidFill>
              </a:rPr>
              <a:t>ombine all 3 variables to predict employee’s attrition</a:t>
            </a:r>
            <a:endParaRPr sz="1600" dirty="0">
              <a:solidFill>
                <a:schemeClr val="bg1"/>
              </a:solidFill>
            </a:endParaRPr>
          </a:p>
          <a:p>
            <a:pPr marL="457200" lvl="0" indent="0" algn="l" rtl="0">
              <a:spcBef>
                <a:spcPts val="1600"/>
              </a:spcBef>
              <a:spcAft>
                <a:spcPts val="0"/>
              </a:spcAft>
              <a:buNone/>
            </a:pPr>
            <a:endParaRPr sz="1600" dirty="0">
              <a:solidFill>
                <a:schemeClr val="bg1"/>
              </a:solidFill>
            </a:endParaRPr>
          </a:p>
          <a:p>
            <a:pPr marL="457200" lvl="0" indent="-330200" algn="l" rtl="0">
              <a:spcBef>
                <a:spcPts val="1600"/>
              </a:spcBef>
              <a:spcAft>
                <a:spcPts val="0"/>
              </a:spcAft>
              <a:buClr>
                <a:srgbClr val="D9D9D9"/>
              </a:buClr>
              <a:buSzPts val="1600"/>
              <a:buChar char="●"/>
            </a:pPr>
            <a:r>
              <a:rPr lang="en" sz="1600" dirty="0">
                <a:solidFill>
                  <a:schemeClr val="bg1"/>
                </a:solidFill>
              </a:rPr>
              <a:t>Determine if an employee is likely to stay on or resign</a:t>
            </a:r>
            <a:endParaRPr sz="1600" dirty="0">
              <a:solidFill>
                <a:schemeClr val="bg1"/>
              </a:solidFill>
            </a:endParaRPr>
          </a:p>
          <a:p>
            <a:pPr marL="457200" lvl="0" indent="0" algn="l" rtl="0">
              <a:spcBef>
                <a:spcPts val="1600"/>
              </a:spcBef>
              <a:spcAft>
                <a:spcPts val="0"/>
              </a:spcAft>
              <a:buNone/>
            </a:pPr>
            <a:endParaRPr sz="1600" dirty="0">
              <a:solidFill>
                <a:schemeClr val="bg1"/>
              </a:solidFill>
            </a:endParaRPr>
          </a:p>
          <a:p>
            <a:pPr marL="457200" lvl="0" indent="-330200" algn="l" rtl="0">
              <a:spcBef>
                <a:spcPts val="1600"/>
              </a:spcBef>
              <a:spcAft>
                <a:spcPts val="0"/>
              </a:spcAft>
              <a:buClr>
                <a:srgbClr val="D9D9D9"/>
              </a:buClr>
              <a:buSzPts val="1600"/>
              <a:buChar char="●"/>
            </a:pPr>
            <a:r>
              <a:rPr lang="en" sz="1600" dirty="0">
                <a:solidFill>
                  <a:schemeClr val="bg1"/>
                </a:solidFill>
              </a:rPr>
              <a:t>Using logistic regression</a:t>
            </a:r>
            <a:endParaRPr sz="1600" dirty="0">
              <a:solidFill>
                <a:schemeClr val="bg1"/>
              </a:solidFill>
            </a:endParaRPr>
          </a:p>
          <a:p>
            <a:pPr marL="457200" lvl="0" indent="0" algn="l" rtl="0">
              <a:spcBef>
                <a:spcPts val="1600"/>
              </a:spcBef>
              <a:spcAft>
                <a:spcPts val="0"/>
              </a:spcAft>
              <a:buNone/>
            </a:pPr>
            <a:endParaRPr sz="1600" dirty="0">
              <a:solidFill>
                <a:srgbClr val="D9D9D9"/>
              </a:solidFill>
            </a:endParaRPr>
          </a:p>
          <a:p>
            <a:pPr marL="457200" lvl="0" indent="0" algn="l" rtl="0">
              <a:spcBef>
                <a:spcPts val="1600"/>
              </a:spcBef>
              <a:spcAft>
                <a:spcPts val="0"/>
              </a:spcAft>
              <a:buNone/>
            </a:pPr>
            <a:endParaRPr sz="1600" dirty="0">
              <a:solidFill>
                <a:srgbClr val="D9D9D9"/>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650" name="Google Shape;650;p29"/>
          <p:cNvPicPr preferRelativeResize="0"/>
          <p:nvPr/>
        </p:nvPicPr>
        <p:blipFill>
          <a:blip r:embed="rId3">
            <a:alphaModFix/>
          </a:blip>
          <a:stretch>
            <a:fillRect/>
          </a:stretch>
        </p:blipFill>
        <p:spPr>
          <a:xfrm>
            <a:off x="5144694" y="1443544"/>
            <a:ext cx="3899274" cy="2256400"/>
          </a:xfrm>
          <a:prstGeom prst="rect">
            <a:avLst/>
          </a:prstGeom>
          <a:noFill/>
          <a:ln>
            <a:noFill/>
          </a:ln>
        </p:spPr>
      </p:pic>
      <p:sp>
        <p:nvSpPr>
          <p:cNvPr id="651" name="Google Shape;651;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652" name="Google Shape;652;p29"/>
          <p:cNvSpPr txBox="1">
            <a:spLocks noGrp="1"/>
          </p:cNvSpPr>
          <p:nvPr>
            <p:ph type="subTitle" idx="4294967295"/>
          </p:nvPr>
        </p:nvSpPr>
        <p:spPr>
          <a:xfrm>
            <a:off x="6793800" y="4680375"/>
            <a:ext cx="1993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Chan Shi Hui Amanda</a:t>
            </a:r>
            <a:endParaRPr sz="1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92"/>
          <p:cNvSpPr txBox="1">
            <a:spLocks noGrp="1"/>
          </p:cNvSpPr>
          <p:nvPr>
            <p:ph type="ctrTitle"/>
          </p:nvPr>
        </p:nvSpPr>
        <p:spPr>
          <a:xfrm>
            <a:off x="430725" y="301750"/>
            <a:ext cx="3237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solidFill>
                  <a:schemeClr val="accent5"/>
                </a:solidFill>
              </a:rPr>
              <a:t>RECOMMENDATION</a:t>
            </a:r>
            <a:endParaRPr sz="3400">
              <a:solidFill>
                <a:schemeClr val="accent5"/>
              </a:solidFill>
            </a:endParaRPr>
          </a:p>
        </p:txBody>
      </p:sp>
      <p:sp>
        <p:nvSpPr>
          <p:cNvPr id="1505" name="Google Shape;1505;p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1506" name="Google Shape;1506;p92"/>
          <p:cNvSpPr txBox="1"/>
          <p:nvPr/>
        </p:nvSpPr>
        <p:spPr>
          <a:xfrm>
            <a:off x="4250950" y="1354800"/>
            <a:ext cx="15348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D9D9D9"/>
                </a:solidFill>
                <a:latin typeface="Maven Pro"/>
                <a:ea typeface="Maven Pro"/>
                <a:cs typeface="Maven Pro"/>
                <a:sym typeface="Maven Pro"/>
              </a:rPr>
              <a:t>Questionnaire</a:t>
            </a:r>
            <a:endParaRPr sz="1600">
              <a:solidFill>
                <a:srgbClr val="D9D9D9"/>
              </a:solidFill>
              <a:latin typeface="Maven Pro"/>
              <a:ea typeface="Maven Pro"/>
              <a:cs typeface="Maven Pro"/>
              <a:sym typeface="Maven Pro"/>
            </a:endParaRPr>
          </a:p>
        </p:txBody>
      </p:sp>
      <p:grpSp>
        <p:nvGrpSpPr>
          <p:cNvPr id="1507" name="Google Shape;1507;p92"/>
          <p:cNvGrpSpPr/>
          <p:nvPr/>
        </p:nvGrpSpPr>
        <p:grpSpPr>
          <a:xfrm>
            <a:off x="0" y="697154"/>
            <a:ext cx="9143908" cy="4256320"/>
            <a:chOff x="4250726" y="2151471"/>
            <a:chExt cx="5806762" cy="2702940"/>
          </a:xfrm>
        </p:grpSpPr>
        <p:grpSp>
          <p:nvGrpSpPr>
            <p:cNvPr id="1508" name="Google Shape;1508;p92"/>
            <p:cNvGrpSpPr/>
            <p:nvPr/>
          </p:nvGrpSpPr>
          <p:grpSpPr>
            <a:xfrm>
              <a:off x="4250726" y="2252109"/>
              <a:ext cx="5806762" cy="2501708"/>
              <a:chOff x="1896801" y="1805334"/>
              <a:chExt cx="5806762" cy="2501708"/>
            </a:xfrm>
          </p:grpSpPr>
          <p:sp>
            <p:nvSpPr>
              <p:cNvPr id="1509" name="Google Shape;1509;p92"/>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2"/>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2"/>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2"/>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92"/>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92"/>
              <p:cNvSpPr/>
              <p:nvPr/>
            </p:nvSpPr>
            <p:spPr>
              <a:xfrm>
                <a:off x="1896801" y="1805348"/>
                <a:ext cx="3033063" cy="40360"/>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92"/>
              <p:cNvSpPr/>
              <p:nvPr/>
            </p:nvSpPr>
            <p:spPr>
              <a:xfrm>
                <a:off x="5447735" y="4266674"/>
                <a:ext cx="2255827" cy="40360"/>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92"/>
            <p:cNvGrpSpPr/>
            <p:nvPr/>
          </p:nvGrpSpPr>
          <p:grpSpPr>
            <a:xfrm>
              <a:off x="4967783" y="2151471"/>
              <a:ext cx="3920692" cy="2702940"/>
              <a:chOff x="2613858" y="1704696"/>
              <a:chExt cx="3920692" cy="2702940"/>
            </a:xfrm>
          </p:grpSpPr>
          <p:sp>
            <p:nvSpPr>
              <p:cNvPr id="1517" name="Google Shape;1517;p92"/>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92"/>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2"/>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2"/>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2"/>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2" name="Google Shape;1522;p92"/>
          <p:cNvSpPr txBox="1"/>
          <p:nvPr/>
        </p:nvSpPr>
        <p:spPr>
          <a:xfrm>
            <a:off x="4250950" y="997075"/>
            <a:ext cx="17145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700">
                <a:solidFill>
                  <a:srgbClr val="FFFFFF"/>
                </a:solidFill>
                <a:latin typeface="Maven Pro Regular"/>
                <a:ea typeface="Maven Pro Regular"/>
                <a:cs typeface="Maven Pro Regular"/>
                <a:sym typeface="Maven Pro Regular"/>
              </a:rPr>
              <a:t>Gather Data</a:t>
            </a:r>
            <a:endParaRPr sz="1700">
              <a:solidFill>
                <a:srgbClr val="FFFFFF"/>
              </a:solidFill>
              <a:latin typeface="Maven Pro Regular"/>
              <a:ea typeface="Maven Pro Regular"/>
              <a:cs typeface="Maven Pro Regular"/>
              <a:sym typeface="Maven Pro Regular"/>
            </a:endParaRPr>
          </a:p>
        </p:txBody>
      </p:sp>
      <p:sp>
        <p:nvSpPr>
          <p:cNvPr id="1523" name="Google Shape;1523;p92"/>
          <p:cNvSpPr txBox="1"/>
          <p:nvPr/>
        </p:nvSpPr>
        <p:spPr>
          <a:xfrm>
            <a:off x="7365875" y="1740100"/>
            <a:ext cx="1578000" cy="8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D9D9D9"/>
                </a:solidFill>
                <a:latin typeface="Maven Pro"/>
                <a:ea typeface="Maven Pro"/>
                <a:cs typeface="Maven Pro"/>
                <a:sym typeface="Maven Pro"/>
              </a:rPr>
              <a:t>Job Embeddedness Theory</a:t>
            </a:r>
            <a:endParaRPr sz="1600">
              <a:solidFill>
                <a:srgbClr val="D9D9D9"/>
              </a:solidFill>
              <a:latin typeface="Maven Pro"/>
              <a:ea typeface="Maven Pro"/>
              <a:cs typeface="Maven Pro"/>
              <a:sym typeface="Maven Pro"/>
            </a:endParaRPr>
          </a:p>
        </p:txBody>
      </p:sp>
      <p:sp>
        <p:nvSpPr>
          <p:cNvPr id="1524" name="Google Shape;1524;p92"/>
          <p:cNvSpPr txBox="1"/>
          <p:nvPr/>
        </p:nvSpPr>
        <p:spPr>
          <a:xfrm>
            <a:off x="7365875" y="1113075"/>
            <a:ext cx="10512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700">
                <a:solidFill>
                  <a:srgbClr val="FFFFFF"/>
                </a:solidFill>
                <a:latin typeface="Maven Pro Regular"/>
                <a:ea typeface="Maven Pro Regular"/>
                <a:cs typeface="Maven Pro Regular"/>
                <a:sym typeface="Maven Pro Regular"/>
              </a:rPr>
              <a:t>Apply Model</a:t>
            </a:r>
            <a:endParaRPr sz="1700">
              <a:solidFill>
                <a:srgbClr val="FFFFFF"/>
              </a:solidFill>
              <a:latin typeface="Maven Pro Regular"/>
              <a:ea typeface="Maven Pro Regular"/>
              <a:cs typeface="Maven Pro Regular"/>
              <a:sym typeface="Maven Pro Regular"/>
            </a:endParaRPr>
          </a:p>
        </p:txBody>
      </p:sp>
      <p:sp>
        <p:nvSpPr>
          <p:cNvPr id="1525" name="Google Shape;1525;p92"/>
          <p:cNvSpPr txBox="1"/>
          <p:nvPr/>
        </p:nvSpPr>
        <p:spPr>
          <a:xfrm>
            <a:off x="1620675" y="2200363"/>
            <a:ext cx="19419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700">
                <a:solidFill>
                  <a:srgbClr val="FFFFFF"/>
                </a:solidFill>
                <a:latin typeface="Maven Pro Regular"/>
                <a:ea typeface="Maven Pro Regular"/>
                <a:cs typeface="Maven Pro Regular"/>
                <a:sym typeface="Maven Pro Regular"/>
              </a:rPr>
              <a:t>Predict Attrition</a:t>
            </a:r>
            <a:endParaRPr sz="1700">
              <a:solidFill>
                <a:srgbClr val="FFFFFF"/>
              </a:solidFill>
              <a:latin typeface="Maven Pro Regular"/>
              <a:ea typeface="Maven Pro Regular"/>
              <a:cs typeface="Maven Pro Regular"/>
              <a:sym typeface="Maven Pro Regular"/>
            </a:endParaRPr>
          </a:p>
        </p:txBody>
      </p:sp>
      <p:sp>
        <p:nvSpPr>
          <p:cNvPr id="1526" name="Google Shape;1526;p92"/>
          <p:cNvSpPr txBox="1"/>
          <p:nvPr/>
        </p:nvSpPr>
        <p:spPr>
          <a:xfrm>
            <a:off x="1620675" y="1632375"/>
            <a:ext cx="1941900"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D9D9D9"/>
                </a:solidFill>
                <a:latin typeface="Maven Pro"/>
                <a:ea typeface="Maven Pro"/>
                <a:cs typeface="Maven Pro"/>
                <a:sym typeface="Maven Pro"/>
              </a:rPr>
              <a:t>Find high flight risk employees</a:t>
            </a:r>
            <a:endParaRPr sz="1600">
              <a:solidFill>
                <a:srgbClr val="D9D9D9"/>
              </a:solidFill>
              <a:latin typeface="Maven Pro"/>
              <a:ea typeface="Maven Pro"/>
              <a:cs typeface="Maven Pro"/>
              <a:sym typeface="Maven Pro"/>
            </a:endParaRPr>
          </a:p>
        </p:txBody>
      </p:sp>
      <p:sp>
        <p:nvSpPr>
          <p:cNvPr id="1527" name="Google Shape;1527;p92"/>
          <p:cNvSpPr txBox="1"/>
          <p:nvPr/>
        </p:nvSpPr>
        <p:spPr>
          <a:xfrm>
            <a:off x="1476825" y="3349200"/>
            <a:ext cx="20202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700">
                <a:solidFill>
                  <a:srgbClr val="FFFFFF"/>
                </a:solidFill>
                <a:latin typeface="Maven Pro Regular"/>
                <a:ea typeface="Maven Pro Regular"/>
                <a:cs typeface="Maven Pro Regular"/>
                <a:sym typeface="Maven Pro Regular"/>
              </a:rPr>
              <a:t>Analyse Results</a:t>
            </a:r>
            <a:endParaRPr sz="1700">
              <a:solidFill>
                <a:srgbClr val="FFFFFF"/>
              </a:solidFill>
              <a:latin typeface="Maven Pro Regular"/>
              <a:ea typeface="Maven Pro Regular"/>
              <a:cs typeface="Maven Pro Regular"/>
              <a:sym typeface="Maven Pro Regular"/>
            </a:endParaRPr>
          </a:p>
        </p:txBody>
      </p:sp>
      <p:sp>
        <p:nvSpPr>
          <p:cNvPr id="1528" name="Google Shape;1528;p92"/>
          <p:cNvSpPr txBox="1"/>
          <p:nvPr/>
        </p:nvSpPr>
        <p:spPr>
          <a:xfrm>
            <a:off x="1476825" y="3688975"/>
            <a:ext cx="1941900" cy="7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D9D9D9"/>
                </a:solidFill>
                <a:latin typeface="Maven Pro"/>
                <a:ea typeface="Maven Pro"/>
                <a:cs typeface="Maven Pro"/>
                <a:sym typeface="Maven Pro"/>
              </a:rPr>
              <a:t>Retain by focusing on root cause</a:t>
            </a:r>
            <a:endParaRPr sz="1600">
              <a:solidFill>
                <a:srgbClr val="D9D9D9"/>
              </a:solidFill>
              <a:latin typeface="Maven Pro"/>
              <a:ea typeface="Maven Pro"/>
              <a:cs typeface="Maven Pro"/>
              <a:sym typeface="Maven Pro"/>
            </a:endParaRPr>
          </a:p>
        </p:txBody>
      </p:sp>
      <p:sp>
        <p:nvSpPr>
          <p:cNvPr id="1529" name="Google Shape;1529;p92"/>
          <p:cNvSpPr txBox="1"/>
          <p:nvPr/>
        </p:nvSpPr>
        <p:spPr>
          <a:xfrm>
            <a:off x="4746550" y="4138875"/>
            <a:ext cx="1658700" cy="5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700">
                <a:solidFill>
                  <a:srgbClr val="FFFFFF"/>
                </a:solidFill>
                <a:latin typeface="Maven Pro Regular"/>
                <a:ea typeface="Maven Pro Regular"/>
                <a:cs typeface="Maven Pro Regular"/>
                <a:sym typeface="Maven Pro Regular"/>
              </a:rPr>
              <a:t>Take Action</a:t>
            </a:r>
            <a:endParaRPr sz="1700">
              <a:solidFill>
                <a:srgbClr val="FFFFFF"/>
              </a:solidFill>
              <a:latin typeface="Maven Pro Regular"/>
              <a:ea typeface="Maven Pro Regular"/>
              <a:cs typeface="Maven Pro Regular"/>
              <a:sym typeface="Maven Pro Regular"/>
            </a:endParaRPr>
          </a:p>
        </p:txBody>
      </p:sp>
      <p:sp>
        <p:nvSpPr>
          <p:cNvPr id="1530" name="Google Shape;1530;p92"/>
          <p:cNvSpPr txBox="1"/>
          <p:nvPr/>
        </p:nvSpPr>
        <p:spPr>
          <a:xfrm>
            <a:off x="4746550" y="3594525"/>
            <a:ext cx="1941900"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D9D9D9"/>
                </a:solidFill>
                <a:latin typeface="Maven Pro"/>
                <a:ea typeface="Maven Pro"/>
                <a:cs typeface="Maven Pro"/>
                <a:sym typeface="Maven Pro"/>
              </a:rPr>
              <a:t>Perform actions case-by-case</a:t>
            </a:r>
            <a:endParaRPr sz="1600">
              <a:solidFill>
                <a:srgbClr val="D9D9D9"/>
              </a:solidFill>
              <a:latin typeface="Maven Pro"/>
              <a:ea typeface="Maven Pro"/>
              <a:cs typeface="Maven Pro"/>
              <a:sym typeface="Maven Pro"/>
            </a:endParaRPr>
          </a:p>
        </p:txBody>
      </p:sp>
      <p:pic>
        <p:nvPicPr>
          <p:cNvPr id="1531" name="Google Shape;1531;p92"/>
          <p:cNvPicPr preferRelativeResize="0"/>
          <p:nvPr/>
        </p:nvPicPr>
        <p:blipFill>
          <a:blip r:embed="rId3">
            <a:alphaModFix/>
          </a:blip>
          <a:stretch>
            <a:fillRect/>
          </a:stretch>
        </p:blipFill>
        <p:spPr>
          <a:xfrm>
            <a:off x="3632413" y="976200"/>
            <a:ext cx="548700" cy="793053"/>
          </a:xfrm>
          <a:prstGeom prst="rect">
            <a:avLst/>
          </a:prstGeom>
          <a:noFill/>
          <a:ln>
            <a:noFill/>
          </a:ln>
        </p:spPr>
      </p:pic>
      <p:sp>
        <p:nvSpPr>
          <p:cNvPr id="1532" name="Google Shape;1532;p92"/>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93"/>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a:t>
            </a:r>
            <a:endParaRPr/>
          </a:p>
          <a:p>
            <a:pPr marL="0" lvl="0" indent="0" algn="ctr" rtl="0">
              <a:spcBef>
                <a:spcPts val="0"/>
              </a:spcBef>
              <a:spcAft>
                <a:spcPts val="0"/>
              </a:spcAft>
              <a:buNone/>
            </a:pPr>
            <a:r>
              <a:rPr lang="en">
                <a:solidFill>
                  <a:schemeClr val="accent3"/>
                </a:solidFill>
              </a:rPr>
              <a:t>YOU!</a:t>
            </a:r>
            <a:endParaRPr>
              <a:solidFill>
                <a:schemeClr val="accent3"/>
              </a:solidFill>
            </a:endParaRPr>
          </a:p>
        </p:txBody>
      </p:sp>
      <p:sp>
        <p:nvSpPr>
          <p:cNvPr id="1538" name="Google Shape;1538;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94"/>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Any</a:t>
            </a:r>
            <a:endParaRPr/>
          </a:p>
          <a:p>
            <a:pPr marL="0" lvl="0" indent="0" algn="ctr" rtl="0">
              <a:spcBef>
                <a:spcPts val="0"/>
              </a:spcBef>
              <a:spcAft>
                <a:spcPts val="0"/>
              </a:spcAft>
              <a:buNone/>
            </a:pPr>
            <a:r>
              <a:rPr lang="en">
                <a:solidFill>
                  <a:schemeClr val="accent3"/>
                </a:solidFill>
              </a:rPr>
              <a:t>Questions?</a:t>
            </a:r>
            <a:endParaRPr>
              <a:solidFill>
                <a:schemeClr val="accent3"/>
              </a:solidFill>
            </a:endParaRPr>
          </a:p>
        </p:txBody>
      </p:sp>
      <p:sp>
        <p:nvSpPr>
          <p:cNvPr id="1544" name="Google Shape;1544;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548"/>
        <p:cNvGrpSpPr/>
        <p:nvPr/>
      </p:nvGrpSpPr>
      <p:grpSpPr>
        <a:xfrm>
          <a:off x="0" y="0"/>
          <a:ext cx="0" cy="0"/>
          <a:chOff x="0" y="0"/>
          <a:chExt cx="0" cy="0"/>
        </a:xfrm>
      </p:grpSpPr>
      <p:sp>
        <p:nvSpPr>
          <p:cNvPr id="1549" name="Google Shape;1549;p95"/>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LIMITATIONS</a:t>
            </a:r>
            <a:endParaRPr/>
          </a:p>
        </p:txBody>
      </p:sp>
      <p:sp>
        <p:nvSpPr>
          <p:cNvPr id="1550" name="Google Shape;1550;p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
        <p:nvSpPr>
          <p:cNvPr id="1551" name="Google Shape;1551;p95"/>
          <p:cNvSpPr txBox="1"/>
          <p:nvPr/>
        </p:nvSpPr>
        <p:spPr>
          <a:xfrm>
            <a:off x="855150" y="1249125"/>
            <a:ext cx="7433700" cy="2963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Font typeface="Maven Pro"/>
              <a:buAutoNum type="arabicPeriod"/>
            </a:pPr>
            <a:r>
              <a:rPr lang="en" sz="1600">
                <a:solidFill>
                  <a:srgbClr val="FFFFFF"/>
                </a:solidFill>
                <a:latin typeface="Maven Pro"/>
                <a:ea typeface="Maven Pro"/>
                <a:cs typeface="Maven Pro"/>
                <a:sym typeface="Maven Pro"/>
              </a:rPr>
              <a:t>White Rock has only one data scientist </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Physically taxing for him</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Train HR employees to perform the basic process </a:t>
            </a:r>
            <a:endParaRPr sz="1600">
              <a:solidFill>
                <a:srgbClr val="FFFFFF"/>
              </a:solidFill>
              <a:latin typeface="Maven Pro"/>
              <a:ea typeface="Maven Pro"/>
              <a:cs typeface="Maven Pro"/>
              <a:sym typeface="Maven Pro"/>
            </a:endParaRPr>
          </a:p>
          <a:p>
            <a:pPr marL="0" lvl="0" indent="0" algn="l" rtl="0">
              <a:spcBef>
                <a:spcPts val="0"/>
              </a:spcBef>
              <a:spcAft>
                <a:spcPts val="0"/>
              </a:spcAft>
              <a:buNone/>
            </a:pPr>
            <a:endParaRPr sz="1600">
              <a:solidFill>
                <a:srgbClr val="FFFFFF"/>
              </a:solidFill>
              <a:latin typeface="Maven Pro"/>
              <a:ea typeface="Maven Pro"/>
              <a:cs typeface="Maven Pro"/>
              <a:sym typeface="Maven Pro"/>
            </a:endParaRPr>
          </a:p>
          <a:p>
            <a:pPr marL="0" lvl="0" indent="0" algn="l" rtl="0">
              <a:spcBef>
                <a:spcPts val="0"/>
              </a:spcBef>
              <a:spcAft>
                <a:spcPts val="0"/>
              </a:spcAft>
              <a:buNone/>
            </a:pPr>
            <a:r>
              <a:rPr lang="en" sz="1600">
                <a:solidFill>
                  <a:srgbClr val="FFFFFF"/>
                </a:solidFill>
                <a:latin typeface="Maven Pro"/>
                <a:ea typeface="Maven Pro"/>
                <a:cs typeface="Maven Pro"/>
                <a:sym typeface="Maven Pro"/>
              </a:rPr>
              <a:t>  2. Model may be ineffective in cases where anomalies exist</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Only take into account variables based on Job Embeddedness Theory</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Did not account for external factors e.g family situation</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Prediction may not be an accurate representation of an employee’s actual flight risk</a:t>
            </a:r>
            <a:endParaRPr sz="1600">
              <a:solidFill>
                <a:srgbClr val="FFFFFF"/>
              </a:solidFill>
              <a:latin typeface="Maven Pro"/>
              <a:ea typeface="Maven Pro"/>
              <a:cs typeface="Maven Pro"/>
              <a:sym typeface="Maven Pro"/>
            </a:endParaRPr>
          </a:p>
          <a:p>
            <a:pPr marL="0" lvl="0" indent="0" algn="l" rtl="0">
              <a:spcBef>
                <a:spcPts val="0"/>
              </a:spcBef>
              <a:spcAft>
                <a:spcPts val="0"/>
              </a:spcAft>
              <a:buNone/>
            </a:pPr>
            <a:endParaRPr sz="1600">
              <a:solidFill>
                <a:srgbClr val="FFFFFF"/>
              </a:solidFill>
              <a:latin typeface="Maven Pro"/>
              <a:ea typeface="Maven Pro"/>
              <a:cs typeface="Maven Pro"/>
              <a:sym typeface="Maven Pro"/>
            </a:endParaRPr>
          </a:p>
          <a:p>
            <a:pPr marL="0" lvl="0" indent="0" algn="l" rtl="0">
              <a:spcBef>
                <a:spcPts val="0"/>
              </a:spcBef>
              <a:spcAft>
                <a:spcPts val="0"/>
              </a:spcAft>
              <a:buNone/>
            </a:pPr>
            <a:r>
              <a:rPr lang="en" sz="1600">
                <a:solidFill>
                  <a:srgbClr val="FFFFFF"/>
                </a:solidFill>
                <a:latin typeface="Maven Pro"/>
                <a:ea typeface="Maven Pro"/>
                <a:cs typeface="Maven Pro"/>
                <a:sym typeface="Maven Pro"/>
              </a:rPr>
              <a:t>  3. Our model have been trained by a hypothetical dataset provided by IBM</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Insights may be influenced by American workplace culture and social norms</a:t>
            </a:r>
            <a:endParaRPr sz="1600">
              <a:solidFill>
                <a:srgbClr val="FFFFFF"/>
              </a:solidFill>
              <a:latin typeface="Maven Pro"/>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White Rock has to retrain our models on their dataset</a:t>
            </a:r>
            <a:endParaRPr sz="1600">
              <a:solidFill>
                <a:srgbClr val="FFFFFF"/>
              </a:solidFill>
              <a:latin typeface="Maven Pro"/>
              <a:ea typeface="Maven Pro"/>
              <a:cs typeface="Maven Pro"/>
              <a:sym typeface="Maven Pro"/>
            </a:endParaRPr>
          </a:p>
          <a:p>
            <a:pPr marL="0" lvl="0" indent="0" algn="l" rtl="0">
              <a:spcBef>
                <a:spcPts val="0"/>
              </a:spcBef>
              <a:spcAft>
                <a:spcPts val="0"/>
              </a:spcAft>
              <a:buNone/>
            </a:pPr>
            <a:endParaRPr>
              <a:latin typeface="Maven Pro"/>
              <a:ea typeface="Maven Pro"/>
              <a:cs typeface="Maven Pro"/>
              <a:sym typeface="Maven Pro"/>
            </a:endParaRPr>
          </a:p>
          <a:p>
            <a:pPr marL="457200" lvl="0" indent="0" algn="l" rtl="0">
              <a:spcBef>
                <a:spcPts val="0"/>
              </a:spcBef>
              <a:spcAft>
                <a:spcPts val="0"/>
              </a:spcAft>
              <a:buNone/>
            </a:pPr>
            <a:endParaRPr>
              <a:latin typeface="Maven Pro"/>
              <a:ea typeface="Maven Pro"/>
              <a:cs typeface="Maven Pro"/>
              <a:sym typeface="Maven Pro"/>
            </a:endParaRPr>
          </a:p>
        </p:txBody>
      </p:sp>
      <p:sp>
        <p:nvSpPr>
          <p:cNvPr id="1552" name="Google Shape;1552;p95"/>
          <p:cNvSpPr txBox="1">
            <a:spLocks noGrp="1"/>
          </p:cNvSpPr>
          <p:nvPr>
            <p:ph type="subTitle" idx="4294967295"/>
          </p:nvPr>
        </p:nvSpPr>
        <p:spPr>
          <a:xfrm>
            <a:off x="6704925" y="4749850"/>
            <a:ext cx="211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Fung Kai Xiang Daniel</a:t>
            </a:r>
            <a:endParaRPr sz="1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0"/>
          <p:cNvSpPr txBox="1">
            <a:spLocks noGrp="1"/>
          </p:cNvSpPr>
          <p:nvPr>
            <p:ph type="ctrTitle"/>
          </p:nvPr>
        </p:nvSpPr>
        <p:spPr>
          <a:xfrm>
            <a:off x="605850" y="406600"/>
            <a:ext cx="8333100" cy="59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BENEFITS OF JOB EMBEDDEDNESS THEORY</a:t>
            </a:r>
            <a:endParaRPr/>
          </a:p>
        </p:txBody>
      </p:sp>
      <p:sp>
        <p:nvSpPr>
          <p:cNvPr id="658" name="Google Shape;65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659" name="Google Shape;659;p30"/>
          <p:cNvSpPr txBox="1">
            <a:spLocks noGrp="1"/>
          </p:cNvSpPr>
          <p:nvPr>
            <p:ph type="subTitle" idx="4294967295"/>
          </p:nvPr>
        </p:nvSpPr>
        <p:spPr>
          <a:xfrm>
            <a:off x="6793800" y="4680375"/>
            <a:ext cx="1993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Chan Shi Hui Amanda</a:t>
            </a:r>
            <a:endParaRPr sz="1400"/>
          </a:p>
        </p:txBody>
      </p:sp>
      <p:grpSp>
        <p:nvGrpSpPr>
          <p:cNvPr id="660" name="Google Shape;660;p30"/>
          <p:cNvGrpSpPr/>
          <p:nvPr/>
        </p:nvGrpSpPr>
        <p:grpSpPr>
          <a:xfrm>
            <a:off x="6410582" y="1632978"/>
            <a:ext cx="2325843" cy="2412239"/>
            <a:chOff x="6077707" y="1644751"/>
            <a:chExt cx="1854000" cy="1854000"/>
          </a:xfrm>
        </p:grpSpPr>
        <p:sp>
          <p:nvSpPr>
            <p:cNvPr id="661" name="Google Shape;661;p30"/>
            <p:cNvSpPr/>
            <p:nvPr/>
          </p:nvSpPr>
          <p:spPr>
            <a:xfrm>
              <a:off x="6077707" y="1644751"/>
              <a:ext cx="1854000" cy="1854000"/>
            </a:xfrm>
            <a:prstGeom prst="ellipse">
              <a:avLst/>
            </a:prstGeom>
            <a:solidFill>
              <a:srgbClr val="6D9EEB"/>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0"/>
            <p:cNvSpPr txBox="1"/>
            <p:nvPr/>
          </p:nvSpPr>
          <p:spPr>
            <a:xfrm>
              <a:off x="6386100" y="2311040"/>
              <a:ext cx="1290600" cy="5214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rgbClr val="FFFFFF"/>
                  </a:solidFill>
                  <a:latin typeface="Maven Pro"/>
                  <a:ea typeface="Maven Pro"/>
                  <a:cs typeface="Maven Pro"/>
                  <a:sym typeface="Maven Pro"/>
                </a:rPr>
                <a:t>Reduce high turnover costs</a:t>
              </a:r>
              <a:endParaRPr sz="1600">
                <a:solidFill>
                  <a:srgbClr val="FFFFFF"/>
                </a:solidFill>
                <a:latin typeface="Maven Pro"/>
                <a:ea typeface="Maven Pro"/>
                <a:cs typeface="Maven Pro"/>
                <a:sym typeface="Maven Pro"/>
              </a:endParaRPr>
            </a:p>
          </p:txBody>
        </p:sp>
      </p:grpSp>
      <p:grpSp>
        <p:nvGrpSpPr>
          <p:cNvPr id="663" name="Google Shape;663;p30"/>
          <p:cNvGrpSpPr/>
          <p:nvPr/>
        </p:nvGrpSpPr>
        <p:grpSpPr>
          <a:xfrm>
            <a:off x="4482400" y="1632975"/>
            <a:ext cx="2311416" cy="2412239"/>
            <a:chOff x="4455897" y="1644747"/>
            <a:chExt cx="1944000" cy="1854000"/>
          </a:xfrm>
        </p:grpSpPr>
        <p:sp>
          <p:nvSpPr>
            <p:cNvPr id="664" name="Google Shape;664;p30"/>
            <p:cNvSpPr/>
            <p:nvPr/>
          </p:nvSpPr>
          <p:spPr>
            <a:xfrm>
              <a:off x="4455897" y="1644747"/>
              <a:ext cx="1944000" cy="1854000"/>
            </a:xfrm>
            <a:prstGeom prst="ellipse">
              <a:avLst/>
            </a:prstGeom>
            <a:solidFill>
              <a:srgbClr val="6D9EEB"/>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p:cNvSpPr txBox="1"/>
            <p:nvPr/>
          </p:nvSpPr>
          <p:spPr>
            <a:xfrm>
              <a:off x="4829167" y="2311040"/>
              <a:ext cx="1290600" cy="5214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rgbClr val="FFFFFF"/>
                  </a:solidFill>
                  <a:latin typeface="Maven Pro"/>
                  <a:ea typeface="Maven Pro"/>
                  <a:cs typeface="Maven Pro"/>
                  <a:sym typeface="Maven Pro"/>
                </a:rPr>
                <a:t>Reduce opportunity cost in terms of time spent manually conducting interviews</a:t>
              </a:r>
              <a:endParaRPr sz="1600">
                <a:solidFill>
                  <a:srgbClr val="FFFFFF"/>
                </a:solidFill>
                <a:latin typeface="Maven Pro"/>
                <a:ea typeface="Maven Pro"/>
                <a:cs typeface="Maven Pro"/>
                <a:sym typeface="Maven Pro"/>
              </a:endParaRPr>
            </a:p>
          </p:txBody>
        </p:sp>
      </p:grpSp>
      <p:grpSp>
        <p:nvGrpSpPr>
          <p:cNvPr id="666" name="Google Shape;666;p30"/>
          <p:cNvGrpSpPr/>
          <p:nvPr/>
        </p:nvGrpSpPr>
        <p:grpSpPr>
          <a:xfrm>
            <a:off x="2506485" y="1632971"/>
            <a:ext cx="2327512" cy="2412239"/>
            <a:chOff x="2834102" y="1644762"/>
            <a:chExt cx="1854000" cy="1854000"/>
          </a:xfrm>
        </p:grpSpPr>
        <p:sp>
          <p:nvSpPr>
            <p:cNvPr id="667" name="Google Shape;667;p30"/>
            <p:cNvSpPr/>
            <p:nvPr/>
          </p:nvSpPr>
          <p:spPr>
            <a:xfrm>
              <a:off x="2834102" y="1644762"/>
              <a:ext cx="1854000" cy="1854000"/>
            </a:xfrm>
            <a:prstGeom prst="ellipse">
              <a:avLst/>
            </a:prstGeom>
            <a:solidFill>
              <a:srgbClr val="6D9EEB"/>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0"/>
            <p:cNvSpPr txBox="1"/>
            <p:nvPr/>
          </p:nvSpPr>
          <p:spPr>
            <a:xfrm>
              <a:off x="3212900" y="2023366"/>
              <a:ext cx="1290600" cy="109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rgbClr val="FFFFFF"/>
                  </a:solidFill>
                  <a:latin typeface="Maven Pro"/>
                  <a:ea typeface="Maven Pro"/>
                  <a:cs typeface="Maven Pro"/>
                  <a:sym typeface="Maven Pro"/>
                </a:rPr>
                <a:t>Obtain a predictive summary of employees’ job embeddedness</a:t>
              </a:r>
              <a:endParaRPr sz="1600">
                <a:solidFill>
                  <a:srgbClr val="FFFFFF"/>
                </a:solidFill>
                <a:latin typeface="Maven Pro"/>
                <a:ea typeface="Maven Pro"/>
                <a:cs typeface="Maven Pro"/>
                <a:sym typeface="Maven Pro"/>
              </a:endParaRPr>
            </a:p>
          </p:txBody>
        </p:sp>
      </p:grpSp>
      <p:grpSp>
        <p:nvGrpSpPr>
          <p:cNvPr id="669" name="Google Shape;669;p30"/>
          <p:cNvGrpSpPr/>
          <p:nvPr/>
        </p:nvGrpSpPr>
        <p:grpSpPr>
          <a:xfrm>
            <a:off x="399855" y="1632971"/>
            <a:ext cx="2397037" cy="2412239"/>
            <a:chOff x="2834102" y="1644762"/>
            <a:chExt cx="1854000" cy="1854000"/>
          </a:xfrm>
        </p:grpSpPr>
        <p:sp>
          <p:nvSpPr>
            <p:cNvPr id="670" name="Google Shape;670;p30"/>
            <p:cNvSpPr/>
            <p:nvPr/>
          </p:nvSpPr>
          <p:spPr>
            <a:xfrm>
              <a:off x="2834102" y="1644762"/>
              <a:ext cx="1854000" cy="1854000"/>
            </a:xfrm>
            <a:prstGeom prst="ellipse">
              <a:avLst/>
            </a:prstGeom>
            <a:solidFill>
              <a:srgbClr val="6D9EEB"/>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0"/>
            <p:cNvSpPr txBox="1"/>
            <p:nvPr/>
          </p:nvSpPr>
          <p:spPr>
            <a:xfrm>
              <a:off x="3146978" y="1792510"/>
              <a:ext cx="1415700" cy="15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lt1"/>
                  </a:solidFill>
                  <a:latin typeface="Maven Pro"/>
                  <a:ea typeface="Maven Pro"/>
                  <a:cs typeface="Maven Pro"/>
                  <a:sym typeface="Maven Pro"/>
                </a:rPr>
                <a:t>Target specific variables which are negatively affecting an employee’s job embeddedness</a:t>
              </a:r>
              <a:endParaRPr sz="1500">
                <a:solidFill>
                  <a:srgbClr val="FFFFFF"/>
                </a:solidFill>
                <a:latin typeface="Maven Pro"/>
                <a:ea typeface="Maven Pro"/>
                <a:cs typeface="Maven Pro"/>
                <a:sym typeface="Maven Pr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1"/>
          <p:cNvSpPr txBox="1">
            <a:spLocks noGrp="1"/>
          </p:cNvSpPr>
          <p:nvPr>
            <p:ph type="ctrTitle"/>
          </p:nvPr>
        </p:nvSpPr>
        <p:spPr>
          <a:xfrm>
            <a:off x="1715749" y="2558500"/>
            <a:ext cx="2758500" cy="9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300"/>
              <a:t>OUR PROCESS</a:t>
            </a:r>
            <a:endParaRPr sz="5300"/>
          </a:p>
        </p:txBody>
      </p:sp>
      <p:sp>
        <p:nvSpPr>
          <p:cNvPr id="677" name="Google Shape;677;p31"/>
          <p:cNvSpPr/>
          <p:nvPr/>
        </p:nvSpPr>
        <p:spPr>
          <a:xfrm>
            <a:off x="5782875" y="1868575"/>
            <a:ext cx="1085100" cy="108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679" name="Google Shape;679;p31"/>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31"/>
          <p:cNvCxnSpPr>
            <a:stCxn id="677" idx="2"/>
          </p:cNvCxnSpPr>
          <p:nvPr/>
        </p:nvCxnSpPr>
        <p:spPr>
          <a:xfrm>
            <a:off x="6325425" y="2953675"/>
            <a:ext cx="0" cy="978000"/>
          </a:xfrm>
          <a:prstGeom prst="straightConnector1">
            <a:avLst/>
          </a:prstGeom>
          <a:noFill/>
          <a:ln w="19050" cap="flat" cmpd="sng">
            <a:solidFill>
              <a:schemeClr val="accent3"/>
            </a:solidFill>
            <a:prstDash val="solid"/>
            <a:round/>
            <a:headEnd type="none" w="med" len="med"/>
            <a:tailEnd type="none" w="med" len="med"/>
          </a:ln>
        </p:spPr>
      </p:cxnSp>
      <p:sp>
        <p:nvSpPr>
          <p:cNvPr id="682" name="Google Shape;68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683" name="Google Shape;683;p31"/>
          <p:cNvSpPr txBox="1">
            <a:spLocks noGrp="1"/>
          </p:cNvSpPr>
          <p:nvPr>
            <p:ph type="subTitle" idx="4294967295"/>
          </p:nvPr>
        </p:nvSpPr>
        <p:spPr>
          <a:xfrm>
            <a:off x="7650475" y="4749850"/>
            <a:ext cx="1166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Lee Yi Shan</a:t>
            </a:r>
            <a:endParaRPr sz="1400"/>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5428</Words>
  <Application>Microsoft Office PowerPoint</Application>
  <PresentationFormat>On-screen Show (16:9)</PresentationFormat>
  <Paragraphs>712</Paragraphs>
  <Slides>73</Slides>
  <Notes>73</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73</vt:i4>
      </vt:variant>
    </vt:vector>
  </HeadingPairs>
  <TitlesOfParts>
    <vt:vector size="87" baseType="lpstr">
      <vt:lpstr>Nunito Light</vt:lpstr>
      <vt:lpstr>Livvic Light</vt:lpstr>
      <vt:lpstr>Overpass Black</vt:lpstr>
      <vt:lpstr>Maven Pro</vt:lpstr>
      <vt:lpstr>Overpass</vt:lpstr>
      <vt:lpstr>Barlow Semi Condensed</vt:lpstr>
      <vt:lpstr>Fira Sans Extra Condensed Medium</vt:lpstr>
      <vt:lpstr>Share Tech</vt:lpstr>
      <vt:lpstr>Arial</vt:lpstr>
      <vt:lpstr>Maven Pro Regular</vt:lpstr>
      <vt:lpstr>Roboto</vt:lpstr>
      <vt:lpstr>Fira Sans Condensed Medium</vt:lpstr>
      <vt:lpstr>Advent Pro SemiBold</vt:lpstr>
      <vt:lpstr>Data Science Consulting by Slidesgo</vt:lpstr>
      <vt:lpstr>Embedding Analytics Into Job Embeddedness Theory</vt:lpstr>
      <vt:lpstr>OUR SOLUTION</vt:lpstr>
      <vt:lpstr>THE PROBLEM</vt:lpstr>
      <vt:lpstr>UNDERSTANDING THE PROBLEM</vt:lpstr>
      <vt:lpstr>SIGNIFICANCE OF PROBLEM</vt:lpstr>
      <vt:lpstr>Fit</vt:lpstr>
      <vt:lpstr>EMPLOYEE ATTRITION </vt:lpstr>
      <vt:lpstr>BENEFITS OF JOB EMBEDDEDNESS THEORY</vt:lpstr>
      <vt:lpstr>OUR PROCESS</vt:lpstr>
      <vt:lpstr>DATA CLEANING PROCESS</vt:lpstr>
      <vt:lpstr>DATA CLEANING PROCESS</vt:lpstr>
      <vt:lpstr>DATA CLEANING - Illogical values</vt:lpstr>
      <vt:lpstr>DATA CLEANING - NA &amp; Missing values</vt:lpstr>
      <vt:lpstr>DATA CORRELATION</vt:lpstr>
      <vt:lpstr>TRAIN-TEST SPLIT</vt:lpstr>
      <vt:lpstr>OUR MODELS</vt:lpstr>
      <vt:lpstr>Fit</vt:lpstr>
      <vt:lpstr>DATA EXPLORATION (FIT)</vt:lpstr>
      <vt:lpstr>DATA EXPLORATION (FIT)</vt:lpstr>
      <vt:lpstr>DATA EXPLORATION (FIT)</vt:lpstr>
      <vt:lpstr>DATA EXPLORATION (FIT)</vt:lpstr>
      <vt:lpstr>DATA EXPLORATION (FIT)</vt:lpstr>
      <vt:lpstr>DATA EXPLORATION (FIT)</vt:lpstr>
      <vt:lpstr>DATA EXPLORATION (FIT)</vt:lpstr>
      <vt:lpstr>DATA MODELLING (FIT) - Linear Regression</vt:lpstr>
      <vt:lpstr>DATA MODELLING (FIT) - Linear Regression</vt:lpstr>
      <vt:lpstr>DATA MODELLING (FIT) - Linear Regression</vt:lpstr>
      <vt:lpstr>DATA MODELLING (FIT) - Linear Regression</vt:lpstr>
      <vt:lpstr>DATA MODELLING (FIT) - Linear Regression</vt:lpstr>
      <vt:lpstr>DATA MODELLING (FIT) - Linear Regression</vt:lpstr>
      <vt:lpstr>DATA MODELLING (FIT) - Linear Regression</vt:lpstr>
      <vt:lpstr>DATA MODELLING (FIT) - Linear Regression</vt:lpstr>
      <vt:lpstr>DATA MODELLING (FIT) - Linear Regression</vt:lpstr>
      <vt:lpstr>Link</vt:lpstr>
      <vt:lpstr>DATA EXPLORATION (LINK)</vt:lpstr>
      <vt:lpstr>DATA EXPLORATION (LINK)</vt:lpstr>
      <vt:lpstr>DATA EXPLORATION (LINK)</vt:lpstr>
      <vt:lpstr>DATA EXPLORATION (LINK)</vt:lpstr>
      <vt:lpstr>DATA EXPLORATION (LINK)</vt:lpstr>
      <vt:lpstr>DATA EXPLORATION (LINK)</vt:lpstr>
      <vt:lpstr>DATA MODELLING (LINK) - CART</vt:lpstr>
      <vt:lpstr>DATA MODELLING (LINK) - CART</vt:lpstr>
      <vt:lpstr>DATA MODELLING (LINK) - CART</vt:lpstr>
      <vt:lpstr>DATA MODELLING (LINK) - CART</vt:lpstr>
      <vt:lpstr>DATA MODELLING (LINK) - CART</vt:lpstr>
      <vt:lpstr>DATA MODELLING (LINK) - CART</vt:lpstr>
      <vt:lpstr>DATA MODELLING (LINK) - CART</vt:lpstr>
      <vt:lpstr>Sacrifice</vt:lpstr>
      <vt:lpstr>DATA EXPLORATION (SACRIFICE)</vt:lpstr>
      <vt:lpstr>DATA EXPLORATION (SACRIFICE)</vt:lpstr>
      <vt:lpstr>DATA EXPLORATION (SACRIFICE)</vt:lpstr>
      <vt:lpstr>DATA EXPLORATION (SACRIFICE)</vt:lpstr>
      <vt:lpstr>DATA MODELLING (SACRIFICE) - CART</vt:lpstr>
      <vt:lpstr>DATA MODELLING (SACRIFICE) - CART</vt:lpstr>
      <vt:lpstr>DATA MODELLING (SACRIFICE) - CART</vt:lpstr>
      <vt:lpstr>DATA MODELLING (SACRIFICE) - CART</vt:lpstr>
      <vt:lpstr>DATA MODELLING (SACRIFICE) - CART</vt:lpstr>
      <vt:lpstr>DATA MODELLING (SACRIFICE) - CART</vt:lpstr>
      <vt:lpstr>DATA MODELLING (SACRIFICE) - CART</vt:lpstr>
      <vt:lpstr>EMPLOYEE ATTRITION</vt:lpstr>
      <vt:lpstr>DATA EXPLORATION - ATTRITION</vt:lpstr>
      <vt:lpstr>DATA EXPLORATION - ATTRITION</vt:lpstr>
      <vt:lpstr>DATA EXPLORATION - ATTRITION</vt:lpstr>
      <vt:lpstr>DATA MODELLING - ATTRITION</vt:lpstr>
      <vt:lpstr>DATA MODELLING - ATTRITION.log1</vt:lpstr>
      <vt:lpstr>DATA MODELLING - ATTRITION.log1</vt:lpstr>
      <vt:lpstr>DATA MODELLING - ATTRITION.log2</vt:lpstr>
      <vt:lpstr>DATA MODELLING - ATTRITION.log2</vt:lpstr>
      <vt:lpstr>OUR CONCLUSION</vt:lpstr>
      <vt:lpstr>RECOMMENDATION</vt:lpstr>
      <vt:lpstr>THANK YOU!</vt:lpstr>
      <vt:lpstr>Any Questions?</vt:lpstr>
      <vt:lpstr>LIMITATIONS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Embedding Analytics Into Job Embeddedness Theory</dc:title>
  <dc:creator>Edwin</dc:creator>
  <cp:lastModifiedBy>Amanda Chan</cp:lastModifiedBy>
  <cp:revision>1</cp:revision>
  <dcterms:modified xsi:type="dcterms:W3CDTF">2020-11-01T14:45:07Z</dcterms:modified>
</cp:coreProperties>
</file>